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  <p:sldMasterId id="2147483690" r:id="rId2"/>
    <p:sldMasterId id="2147483707" r:id="rId3"/>
  </p:sldMasterIdLst>
  <p:notesMasterIdLst>
    <p:notesMasterId r:id="rId20"/>
  </p:notesMasterIdLst>
  <p:handoutMasterIdLst>
    <p:handoutMasterId r:id="rId21"/>
  </p:handoutMasterIdLst>
  <p:sldIdLst>
    <p:sldId id="1877" r:id="rId4"/>
    <p:sldId id="2142533110" r:id="rId5"/>
    <p:sldId id="2142533112" r:id="rId6"/>
    <p:sldId id="2142533111" r:id="rId7"/>
    <p:sldId id="2142533113" r:id="rId8"/>
    <p:sldId id="2142533136" r:id="rId9"/>
    <p:sldId id="2142533137" r:id="rId10"/>
    <p:sldId id="2142533138" r:id="rId11"/>
    <p:sldId id="2142533145" r:id="rId12"/>
    <p:sldId id="2142533146" r:id="rId13"/>
    <p:sldId id="2142533147" r:id="rId14"/>
    <p:sldId id="2142533139" r:id="rId15"/>
    <p:sldId id="2142533148" r:id="rId16"/>
    <p:sldId id="2142533141" r:id="rId17"/>
    <p:sldId id="2142533150" r:id="rId18"/>
    <p:sldId id="214253314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4142"/>
    <a:srgbClr val="A31D20"/>
    <a:srgbClr val="1E1F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yst layout 2 - Markering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yst layout 1 - Markering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llemlayout 1 - Markering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llemlayout 1 - Markering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70"/>
    <p:restoredTop sz="79061"/>
  </p:normalViewPr>
  <p:slideViewPr>
    <p:cSldViewPr snapToGrid="0">
      <p:cViewPr varScale="1">
        <p:scale>
          <a:sx n="69" d="100"/>
          <a:sy n="69" d="100"/>
        </p:scale>
        <p:origin x="1373" y="72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da-DK" smtClean="0"/>
              <a:t>22-11-2023</a:t>
            </a:fld>
            <a:endParaRPr lang="da-DK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da-DK" smtClean="0"/>
              <a:t>22-11-2023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Master </a:t>
            </a:r>
            <a:r>
              <a:rPr lang="da-DK" err="1"/>
              <a:t>text</a:t>
            </a:r>
            <a:r>
              <a:rPr lang="da-DK"/>
              <a:t> </a:t>
            </a:r>
            <a:r>
              <a:rPr lang="da-DK" err="1"/>
              <a:t>styles</a:t>
            </a:r>
            <a:endParaRPr lang="da-DK"/>
          </a:p>
          <a:p>
            <a:pPr lvl="1"/>
            <a:r>
              <a:rPr lang="da-DK"/>
              <a:t>Second </a:t>
            </a:r>
            <a:r>
              <a:rPr lang="da-DK" err="1"/>
              <a:t>level</a:t>
            </a:r>
            <a:endParaRPr lang="da-DK"/>
          </a:p>
          <a:p>
            <a:pPr lvl="2"/>
            <a:r>
              <a:rPr lang="da-DK"/>
              <a:t>Third </a:t>
            </a:r>
            <a:r>
              <a:rPr lang="da-DK" err="1"/>
              <a:t>level</a:t>
            </a:r>
            <a:endParaRPr lang="da-DK"/>
          </a:p>
          <a:p>
            <a:pPr lvl="3"/>
            <a:r>
              <a:rPr lang="da-DK" err="1"/>
              <a:t>Fourth</a:t>
            </a:r>
            <a:r>
              <a:rPr lang="da-DK"/>
              <a:t> </a:t>
            </a:r>
            <a:r>
              <a:rPr lang="da-DK" err="1"/>
              <a:t>level</a:t>
            </a:r>
            <a:endParaRPr lang="da-DK"/>
          </a:p>
          <a:p>
            <a:pPr lvl="4"/>
            <a:r>
              <a:rPr lang="da-DK"/>
              <a:t>Fifth </a:t>
            </a:r>
            <a:r>
              <a:rPr lang="da-DK" err="1"/>
              <a:t>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617483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08860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315506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075759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Separation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concern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014736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09002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465572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19704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67303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78963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22090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57163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78234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82687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50210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34481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da-DK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22-11-2023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tilføje tekst</a:t>
            </a:r>
            <a:r>
              <a:rPr lang="da-DK" sz="2400" spc="100">
                <a:solidFill>
                  <a:schemeClr val="bg1"/>
                </a:solidFill>
                <a:latin typeface="+mj-lt"/>
                <a:cs typeface="Microsoft New Tai Lue"/>
              </a:rPr>
              <a:t/>
            </a:r>
            <a:br>
              <a:rPr lang="da-DK" sz="2400" spc="10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Klik for at tilføje tekst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/>
              <a:t> Klik på ikonet, hvis </a:t>
            </a:r>
            <a:br>
              <a:rPr lang="da-DK"/>
            </a:br>
            <a:r>
              <a:rPr lang="da-DK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Klik for at tilføje tekst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/>
              <a:t>Klik for at tilføje tekst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0" b="1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/>
              <a:t>Klik for at tilføje tekst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/>
              <a:t>Klik for at tilføje tekst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22-11-2023</a:t>
            </a:fld>
            <a:endParaRPr lang="da-DK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22-11-2023</a:t>
            </a:fld>
            <a:endParaRPr lang="da-DK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520552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>
                <a:solidFill>
                  <a:schemeClr val="tx1"/>
                </a:solidFill>
              </a:rPr>
              <a:t>Brugerguide</a:t>
            </a:r>
            <a:r>
              <a:rPr lang="da-DK" baseline="0">
                <a:solidFill>
                  <a:schemeClr val="tx1"/>
                </a:solidFill>
              </a:rPr>
              <a:t> </a:t>
            </a:r>
            <a:r>
              <a:rPr lang="da-DK" sz="1800" baseline="0">
                <a:solidFill>
                  <a:schemeClr val="tx1"/>
                </a:solidFill>
              </a:rPr>
              <a:t>– </a:t>
            </a:r>
            <a:r>
              <a:rPr lang="da-DK" sz="1800">
                <a:solidFill>
                  <a:schemeClr val="tx1"/>
                </a:solidFill>
              </a:rPr>
              <a:t>Slet, før du færdiggør din</a:t>
            </a:r>
            <a:r>
              <a:rPr lang="da-DK" sz="1800" baseline="0">
                <a:solidFill>
                  <a:schemeClr val="tx1"/>
                </a:solidFill>
              </a:rPr>
              <a:t> </a:t>
            </a:r>
            <a:r>
              <a:rPr lang="da-DK" sz="180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576655" y="4237555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587375" y="5678667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7637" y="2940574"/>
            <a:ext cx="395416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587038" y="2582327"/>
            <a:ext cx="1624241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576655" y="3571524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88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/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564067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31619" y="1844048"/>
            <a:ext cx="23536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404080" y="1900198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416414" y="2138150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6ACE6-1BC3-49DD-9C8C-BB897A2FD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90645C81-48C8-4C59-A101-71DD0AC432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40FC3E7-5428-4C38-950A-9A6C0A454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E4315-DF3E-45D2-87BA-D07F3359B1C0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5C26BFC-F2B0-4E5A-A703-565DA9699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F3BD5C1-861B-4031-8C3E-62A2E979A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380250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slide">
    <p:bg>
      <p:bgPr>
        <a:solidFill>
          <a:srgbClr val="E43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felt 6">
            <a:extLst>
              <a:ext uri="{FF2B5EF4-FFF2-40B4-BE49-F238E27FC236}">
                <a16:creationId xmlns:a16="http://schemas.microsoft.com/office/drawing/2014/main" id="{9B72C7A6-96B5-4443-A21C-86D8517C4ACC}"/>
              </a:ext>
            </a:extLst>
          </p:cNvPr>
          <p:cNvSpPr txBox="1"/>
          <p:nvPr userDrawn="1"/>
        </p:nvSpPr>
        <p:spPr>
          <a:xfrm>
            <a:off x="1509622" y="2413151"/>
            <a:ext cx="9144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a-DK" sz="7200" b="0">
                <a:solidFill>
                  <a:schemeClr val="bg1"/>
                </a:solidFill>
              </a:rPr>
              <a:t>INFOVENTURE</a:t>
            </a:r>
          </a:p>
        </p:txBody>
      </p:sp>
      <p:pic>
        <p:nvPicPr>
          <p:cNvPr id="4" name="Billede 3" descr="Et billede, der indeholder clipart&#10;&#10;Beskrivelse, der er oprettet med meget høj sikkerhed">
            <a:extLst>
              <a:ext uri="{FF2B5EF4-FFF2-40B4-BE49-F238E27FC236}">
                <a16:creationId xmlns:a16="http://schemas.microsoft.com/office/drawing/2014/main" id="{20EE3F52-83F1-46E3-976D-9E463E9CCA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474" y="6157509"/>
            <a:ext cx="1590398" cy="59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52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felt 6">
            <a:extLst>
              <a:ext uri="{FF2B5EF4-FFF2-40B4-BE49-F238E27FC236}">
                <a16:creationId xmlns:a16="http://schemas.microsoft.com/office/drawing/2014/main" id="{9B72C7A6-96B5-4443-A21C-86D8517C4ACC}"/>
              </a:ext>
            </a:extLst>
          </p:cNvPr>
          <p:cNvSpPr txBox="1"/>
          <p:nvPr userDrawn="1"/>
        </p:nvSpPr>
        <p:spPr>
          <a:xfrm>
            <a:off x="1509622" y="2413151"/>
            <a:ext cx="9144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a-DK" sz="7200" b="0">
                <a:solidFill>
                  <a:srgbClr val="FF0000"/>
                </a:solidFill>
              </a:rPr>
              <a:t>INFOVENTURE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A99C8EF3-3D21-4097-969F-A9B2EBDCC886}"/>
              </a:ext>
            </a:extLst>
          </p:cNvPr>
          <p:cNvSpPr txBox="1"/>
          <p:nvPr userDrawn="1"/>
        </p:nvSpPr>
        <p:spPr>
          <a:xfrm>
            <a:off x="1686464" y="3608757"/>
            <a:ext cx="8790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>
                <a:solidFill>
                  <a:schemeClr val="tx1"/>
                </a:solidFill>
              </a:rPr>
              <a:t>Gør data og mennesker til din konkurrencefordel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9B4C6AC-F2A0-4F36-926A-517A7D226A4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59831" y="4435507"/>
            <a:ext cx="7272337" cy="1476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</p:txBody>
      </p:sp>
    </p:spTree>
    <p:extLst>
      <p:ext uri="{BB962C8B-B14F-4D97-AF65-F5344CB8AC3E}">
        <p14:creationId xmlns:p14="http://schemas.microsoft.com/office/powerpoint/2010/main" val="81882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IV - 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BD0E6D-65BC-44A3-A0EC-1DDC82D6D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100"/>
            <a:ext cx="10515600" cy="97197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249E42E-0D0B-4700-9B06-254D71FE6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1766"/>
            <a:ext cx="10515600" cy="4581077"/>
          </a:xfrm>
        </p:spPr>
        <p:txBody>
          <a:bodyPr/>
          <a:lstStyle>
            <a:lvl4pPr>
              <a:defRPr/>
            </a:lvl4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E97EF26-6D48-4669-9BB6-7CE652CDB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7A9AC-5B1E-4E75-9DAE-200905957367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686F56A-5A17-498D-A4CB-08377FFFD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F897894A-EF69-4151-8C64-510632D0A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03317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C3F794-C6FF-4707-B0A0-6C126F3F0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278CC940-D580-4243-A74D-CCC38CBA5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6AEED78-D38F-4435-8DE0-26047DEA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FB965-D4CB-4C5F-BD5A-1CEF33C49FE2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11A3E7D-D2C1-4C05-A516-931476BDD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D19C7DB-3EEB-43BC-9D75-71363C3E7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07326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V - 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1A048F9-1DB0-4270-B911-D6133BFA9A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D95F7E29-B899-4B2C-A308-7C16E4FE0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CBF33431-AC5D-49A2-A7F6-8BDA75B9F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E1252-2962-4065-8AFF-6FC7A85C7BD2}" type="datetime1">
              <a:rPr lang="da-DK" smtClean="0"/>
              <a:t>22-11-2023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E3B9DB9E-019C-48D2-9B26-9DB4FB866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C4B8E91A-04C7-42B3-A520-8173E4785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87C17BFA-46DE-4B1F-8198-7B45693E5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100"/>
            <a:ext cx="10515600" cy="97197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</a:p>
        </p:txBody>
      </p:sp>
    </p:spTree>
    <p:extLst>
      <p:ext uri="{BB962C8B-B14F-4D97-AF65-F5344CB8AC3E}">
        <p14:creationId xmlns:p14="http://schemas.microsoft.com/office/powerpoint/2010/main" val="16856248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V - 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A1D1952B-8128-44D4-8D31-678CB8F5F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E6A85EAA-AAE3-4BBD-9916-B13843BE1E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3FE6371D-15F0-4E31-AF89-FD958C263E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F5C427A2-928E-4B5B-B919-35FF0F7668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24A0FDB0-15A6-4E71-9BC6-40F4D5751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1C24E-8A6C-448B-B411-3B036C8FA0AD}" type="datetime1">
              <a:rPr lang="da-DK" smtClean="0"/>
              <a:t>22-11-2023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7D0794C5-D4DA-4E21-BDB8-C1A271754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3B6A5871-2BC8-4C76-AFCC-091095DD4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4F534E57-D532-45FF-9250-C690D543F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100"/>
            <a:ext cx="10515600" cy="97197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</a:p>
        </p:txBody>
      </p:sp>
    </p:spTree>
    <p:extLst>
      <p:ext uri="{BB962C8B-B14F-4D97-AF65-F5344CB8AC3E}">
        <p14:creationId xmlns:p14="http://schemas.microsoft.com/office/powerpoint/2010/main" val="2979309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/>
              <a:t>Klik på ikonet, hvis du vil udskifte billedet  </a:t>
            </a:r>
            <a:br>
              <a:rPr lang="da-DK"/>
            </a:br>
            <a:r>
              <a:rPr lang="da-DK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243638" y="691815"/>
            <a:ext cx="5948362" cy="5474035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D4638EB4-1DBF-4693-B726-2679C53F0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463E-33D3-4B89-A9D9-EA88B4DEA11F}" type="datetime1">
              <a:rPr lang="da-DK" smtClean="0"/>
              <a:t>22-11-2023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5E229694-E0DE-4249-9328-2D3BC5091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0270D16B-BC74-45F9-916B-D2B53755C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C43EE997-F9A5-40F0-B512-64B1FCBE4AE6}"/>
              </a:ext>
            </a:extLst>
          </p:cNvPr>
          <p:cNvSpPr txBox="1">
            <a:spLocks/>
          </p:cNvSpPr>
          <p:nvPr userDrawn="1"/>
        </p:nvSpPr>
        <p:spPr>
          <a:xfrm>
            <a:off x="838200" y="296100"/>
            <a:ext cx="10515600" cy="971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a-DK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5709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72CF891D-1B00-4951-AF74-7B4F72454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B88C-FE82-4BE3-9F68-5DFD8D5BBC84}" type="datetime1">
              <a:rPr lang="da-DK" smtClean="0"/>
              <a:t>22-11-2023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2D8FB7F5-6F06-4590-A4FA-1DDC13EBB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9B159F3B-1909-447F-A093-D956996C6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DB109D5A-90EF-40F8-8E45-77D9FFA92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100"/>
            <a:ext cx="10515600" cy="97197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</a:p>
        </p:txBody>
      </p:sp>
    </p:spTree>
    <p:extLst>
      <p:ext uri="{BB962C8B-B14F-4D97-AF65-F5344CB8AC3E}">
        <p14:creationId xmlns:p14="http://schemas.microsoft.com/office/powerpoint/2010/main" val="31156662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ugerdefiner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felt 5">
            <a:extLst>
              <a:ext uri="{FF2B5EF4-FFF2-40B4-BE49-F238E27FC236}">
                <a16:creationId xmlns:a16="http://schemas.microsoft.com/office/drawing/2014/main" id="{CD5EB65E-BA08-4546-907C-9374C54F9498}"/>
              </a:ext>
            </a:extLst>
          </p:cNvPr>
          <p:cNvSpPr txBox="1"/>
          <p:nvPr userDrawn="1"/>
        </p:nvSpPr>
        <p:spPr>
          <a:xfrm>
            <a:off x="2281561" y="823744"/>
            <a:ext cx="66138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4400"/>
              <a:t>Tak for opmærksomheden</a:t>
            </a:r>
            <a:endParaRPr lang="da-DK" sz="3600" i="1"/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D1CB4677-01D8-4BFD-BEF9-E1CB45755351}"/>
              </a:ext>
            </a:extLst>
          </p:cNvPr>
          <p:cNvSpPr txBox="1"/>
          <p:nvPr userDrawn="1"/>
        </p:nvSpPr>
        <p:spPr>
          <a:xfrm>
            <a:off x="496386" y="6286990"/>
            <a:ext cx="803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i="1"/>
              <a:t>Vil du vide mere eller er interesseret i konkret demo så kontakt os gerne på ovenstående mail eller telefon</a:t>
            </a:r>
          </a:p>
        </p:txBody>
      </p:sp>
      <p:sp>
        <p:nvSpPr>
          <p:cNvPr id="9" name="Pladsholder til tekst 2">
            <a:extLst>
              <a:ext uri="{FF2B5EF4-FFF2-40B4-BE49-F238E27FC236}">
                <a16:creationId xmlns:a16="http://schemas.microsoft.com/office/drawing/2014/main" id="{6CD0944C-9A42-492B-AC69-0E2935185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12321" y="2721769"/>
            <a:ext cx="5167358" cy="435499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</p:txBody>
      </p:sp>
    </p:spTree>
    <p:extLst>
      <p:ext uri="{BB962C8B-B14F-4D97-AF65-F5344CB8AC3E}">
        <p14:creationId xmlns:p14="http://schemas.microsoft.com/office/powerpoint/2010/main" val="23044653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rugerdefiner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felt 7">
            <a:extLst>
              <a:ext uri="{FF2B5EF4-FFF2-40B4-BE49-F238E27FC236}">
                <a16:creationId xmlns:a16="http://schemas.microsoft.com/office/drawing/2014/main" id="{D1CB4677-01D8-4BFD-BEF9-E1CB45755351}"/>
              </a:ext>
            </a:extLst>
          </p:cNvPr>
          <p:cNvSpPr txBox="1"/>
          <p:nvPr userDrawn="1"/>
        </p:nvSpPr>
        <p:spPr>
          <a:xfrm>
            <a:off x="1885239" y="839132"/>
            <a:ext cx="803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i="1"/>
              <a:t>Vil du vide mere eller er interesseret i konkret demo så kontakt os gerne på nedenstående mail eller telefon</a:t>
            </a:r>
          </a:p>
        </p:txBody>
      </p:sp>
      <p:sp>
        <p:nvSpPr>
          <p:cNvPr id="6" name="Pladsholder til tekst 2">
            <a:extLst>
              <a:ext uri="{FF2B5EF4-FFF2-40B4-BE49-F238E27FC236}">
                <a16:creationId xmlns:a16="http://schemas.microsoft.com/office/drawing/2014/main" id="{0241DA00-4E8A-4572-A984-6575CA3F51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12321" y="2721769"/>
            <a:ext cx="5167358" cy="435499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</p:txBody>
      </p:sp>
    </p:spTree>
    <p:extLst>
      <p:ext uri="{BB962C8B-B14F-4D97-AF65-F5344CB8AC3E}">
        <p14:creationId xmlns:p14="http://schemas.microsoft.com/office/powerpoint/2010/main" val="5987198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0E3D47-C335-4376-9DDF-AE5026B7B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EF5E454-2AFF-428B-B743-2A6F64E07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A8959ED6-D22F-4B61-9D65-80693154E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E2E3B91B-5E38-40C7-9DF7-256EABA00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EB672-CC2C-4BD2-B020-AF11B22A0AA3}" type="datetime1">
              <a:rPr lang="da-DK" smtClean="0"/>
              <a:t>22-11-2023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3F938855-9D71-4E1E-9ABC-76934E86F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CEC512A8-4F15-470B-98EB-6E1A9815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152422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8D7D23-3965-4E62-A9D1-6B6D48A00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B89B16D2-5B05-4FB8-9F54-8E571FFA87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C6F53DDA-E1BC-444A-A6CF-E0AD581B5A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DA3D0D7F-60ED-4F31-8908-9FD420D47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6D150-89AD-4894-9AC4-855D73C46CA2}" type="datetime1">
              <a:rPr lang="da-DK" smtClean="0"/>
              <a:t>22-11-2023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A39C5A11-9C43-472F-AD0A-3758B71C9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04F1CAD-FAA1-490E-8DB2-7E1D4D9EA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808816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B0BBC81E-4ACD-40A4-9F7C-E87EF11FA1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130DE12-3186-4777-8C83-B3A47E508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3213F-2EE8-4542-B01F-BD3EC68079AC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BE4D6D0-3D28-499F-ACFD-2DF723D3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40DA7DA-CECB-4AFE-8AC9-867EA5893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1B69B528-38A1-4FDA-A338-FA9BE6AE4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0"/>
            <a:ext cx="10515600" cy="97197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</a:p>
        </p:txBody>
      </p:sp>
    </p:spTree>
    <p:extLst>
      <p:ext uri="{BB962C8B-B14F-4D97-AF65-F5344CB8AC3E}">
        <p14:creationId xmlns:p14="http://schemas.microsoft.com/office/powerpoint/2010/main" val="33153670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D991F611-88B2-45D4-BBE5-4CC1E0BC5B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B31B76DD-1E12-4A0F-BA2D-4D7A531FE2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32EB4EB-D5BA-47FD-A424-0267020B6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0B99-8130-43F0-B8A0-F79A2F0CD56B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036599DC-30F5-44FF-A74F-99E473B9F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11C1832-2F4C-4B95-BC85-98BCA2044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988841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– Two seperat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62733" y="583215"/>
            <a:ext cx="11259802" cy="430024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100000"/>
              </a:lnSpc>
              <a:defRPr sz="2500" baseline="0">
                <a:solidFill>
                  <a:srgbClr val="111028"/>
                </a:solidFill>
              </a:defRPr>
            </a:lvl1pPr>
          </a:lstStyle>
          <a:p>
            <a:r>
              <a:rPr lang="da-DK"/>
              <a:t>CLICK TO ADD TITLE</a:t>
            </a:r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462735" y="1324058"/>
            <a:ext cx="5446027" cy="4710982"/>
          </a:xfrm>
        </p:spPr>
        <p:txBody>
          <a:bodyPr lIns="0" tIns="0" rIns="0" bIns="0">
            <a:normAutofit/>
          </a:bodyPr>
          <a:lstStyle>
            <a:lvl1pPr>
              <a:defRPr sz="1200">
                <a:solidFill>
                  <a:srgbClr val="111028"/>
                </a:solidFill>
              </a:defRPr>
            </a:lvl1pPr>
            <a:lvl2pPr>
              <a:defRPr sz="1200">
                <a:solidFill>
                  <a:srgbClr val="111028"/>
                </a:solidFill>
              </a:defRPr>
            </a:lvl2pPr>
            <a:lvl3pPr>
              <a:defRPr sz="1200">
                <a:solidFill>
                  <a:srgbClr val="111028"/>
                </a:solidFill>
              </a:defRPr>
            </a:lvl3pPr>
            <a:lvl4pPr>
              <a:defRPr sz="1200">
                <a:solidFill>
                  <a:srgbClr val="111028"/>
                </a:solidFill>
              </a:defRPr>
            </a:lvl4pPr>
            <a:lvl5pPr>
              <a:defRPr sz="1200">
                <a:solidFill>
                  <a:srgbClr val="111028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Master </a:t>
            </a:r>
            <a:r>
              <a:rPr lang="da-DK" err="1"/>
              <a:t>text</a:t>
            </a:r>
            <a:r>
              <a:rPr lang="da-DK"/>
              <a:t> </a:t>
            </a:r>
            <a:r>
              <a:rPr lang="da-DK" err="1"/>
              <a:t>styles</a:t>
            </a:r>
            <a:endParaRPr lang="da-DK"/>
          </a:p>
          <a:p>
            <a:pPr lvl="1"/>
            <a:r>
              <a:rPr lang="da-DK"/>
              <a:t>Second </a:t>
            </a:r>
            <a:r>
              <a:rPr lang="da-DK" err="1"/>
              <a:t>level</a:t>
            </a:r>
            <a:endParaRPr lang="da-DK"/>
          </a:p>
          <a:p>
            <a:pPr lvl="2"/>
            <a:r>
              <a:rPr lang="da-DK"/>
              <a:t>Third </a:t>
            </a:r>
            <a:r>
              <a:rPr lang="da-DK" err="1"/>
              <a:t>level</a:t>
            </a:r>
            <a:endParaRPr lang="da-DK"/>
          </a:p>
          <a:p>
            <a:pPr lvl="3"/>
            <a:r>
              <a:rPr lang="da-DK" err="1"/>
              <a:t>Fourth</a:t>
            </a:r>
            <a:r>
              <a:rPr lang="da-DK"/>
              <a:t> </a:t>
            </a:r>
            <a:r>
              <a:rPr lang="da-DK" err="1"/>
              <a:t>level</a:t>
            </a:r>
            <a:endParaRPr lang="da-DK"/>
          </a:p>
          <a:p>
            <a:pPr lvl="4"/>
            <a:r>
              <a:rPr lang="da-DK"/>
              <a:t>Fifth </a:t>
            </a:r>
            <a:r>
              <a:rPr lang="da-DK" err="1"/>
              <a:t>level</a:t>
            </a:r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sz="half" idx="14"/>
          </p:nvPr>
        </p:nvSpPr>
        <p:spPr>
          <a:xfrm>
            <a:off x="6276509" y="1324058"/>
            <a:ext cx="5446027" cy="4710982"/>
          </a:xfrm>
        </p:spPr>
        <p:txBody>
          <a:bodyPr lIns="0" tIns="0" rIns="0" bIns="0">
            <a:normAutofit/>
          </a:bodyPr>
          <a:lstStyle>
            <a:lvl1pPr>
              <a:defRPr sz="1200">
                <a:solidFill>
                  <a:srgbClr val="111028"/>
                </a:solidFill>
              </a:defRPr>
            </a:lvl1pPr>
            <a:lvl2pPr>
              <a:defRPr sz="1200">
                <a:solidFill>
                  <a:srgbClr val="111028"/>
                </a:solidFill>
              </a:defRPr>
            </a:lvl2pPr>
            <a:lvl3pPr>
              <a:defRPr sz="1200">
                <a:solidFill>
                  <a:srgbClr val="111028"/>
                </a:solidFill>
              </a:defRPr>
            </a:lvl3pPr>
            <a:lvl4pPr>
              <a:defRPr sz="1200">
                <a:solidFill>
                  <a:srgbClr val="111028"/>
                </a:solidFill>
              </a:defRPr>
            </a:lvl4pPr>
            <a:lvl5pPr>
              <a:defRPr sz="1200">
                <a:solidFill>
                  <a:srgbClr val="111028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Master </a:t>
            </a:r>
            <a:r>
              <a:rPr lang="da-DK" err="1"/>
              <a:t>text</a:t>
            </a:r>
            <a:r>
              <a:rPr lang="da-DK"/>
              <a:t> </a:t>
            </a:r>
            <a:r>
              <a:rPr lang="da-DK" err="1"/>
              <a:t>styles</a:t>
            </a:r>
            <a:endParaRPr lang="da-DK"/>
          </a:p>
          <a:p>
            <a:pPr lvl="1"/>
            <a:r>
              <a:rPr lang="da-DK"/>
              <a:t>Second </a:t>
            </a:r>
            <a:r>
              <a:rPr lang="da-DK" err="1"/>
              <a:t>level</a:t>
            </a:r>
            <a:endParaRPr lang="da-DK"/>
          </a:p>
          <a:p>
            <a:pPr lvl="2"/>
            <a:r>
              <a:rPr lang="da-DK"/>
              <a:t>Third </a:t>
            </a:r>
            <a:r>
              <a:rPr lang="da-DK" err="1"/>
              <a:t>level</a:t>
            </a:r>
            <a:endParaRPr lang="da-DK"/>
          </a:p>
          <a:p>
            <a:pPr lvl="3"/>
            <a:r>
              <a:rPr lang="da-DK" err="1"/>
              <a:t>Fourth</a:t>
            </a:r>
            <a:r>
              <a:rPr lang="da-DK"/>
              <a:t> </a:t>
            </a:r>
            <a:r>
              <a:rPr lang="da-DK" err="1"/>
              <a:t>level</a:t>
            </a:r>
            <a:endParaRPr lang="da-DK"/>
          </a:p>
          <a:p>
            <a:pPr lvl="4"/>
            <a:r>
              <a:rPr lang="da-DK"/>
              <a:t>Fifth </a:t>
            </a:r>
            <a:r>
              <a:rPr lang="da-DK" err="1"/>
              <a:t>level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62BCA358-3F1A-7C41-B8BA-E1CD12EC83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80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6ACE6-1BC3-49DD-9C8C-BB897A2FD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90645C81-48C8-4C59-A101-71DD0AC432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40FC3E7-5428-4C38-950A-9A6C0A454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E4315-DF3E-45D2-87BA-D07F3359B1C0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5C26BFC-F2B0-4E5A-A703-565DA9699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F3BD5C1-861B-4031-8C3E-62A2E979A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54140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da-DK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slide">
    <p:bg>
      <p:bgPr>
        <a:solidFill>
          <a:srgbClr val="E43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felt 6">
            <a:extLst>
              <a:ext uri="{FF2B5EF4-FFF2-40B4-BE49-F238E27FC236}">
                <a16:creationId xmlns:a16="http://schemas.microsoft.com/office/drawing/2014/main" id="{9B72C7A6-96B5-4443-A21C-86D8517C4ACC}"/>
              </a:ext>
            </a:extLst>
          </p:cNvPr>
          <p:cNvSpPr txBox="1"/>
          <p:nvPr userDrawn="1"/>
        </p:nvSpPr>
        <p:spPr>
          <a:xfrm>
            <a:off x="1509622" y="2413151"/>
            <a:ext cx="9144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a-DK" sz="7200" b="0">
                <a:solidFill>
                  <a:schemeClr val="bg1"/>
                </a:solidFill>
              </a:rPr>
              <a:t>INFOVENTURE</a:t>
            </a:r>
          </a:p>
        </p:txBody>
      </p:sp>
      <p:pic>
        <p:nvPicPr>
          <p:cNvPr id="4" name="Billede 3" descr="Et billede, der indeholder clipart&#10;&#10;Beskrivelse, der er oprettet med meget høj sikkerhed">
            <a:extLst>
              <a:ext uri="{FF2B5EF4-FFF2-40B4-BE49-F238E27FC236}">
                <a16:creationId xmlns:a16="http://schemas.microsoft.com/office/drawing/2014/main" id="{20EE3F52-83F1-46E3-976D-9E463E9CCA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474" y="6157509"/>
            <a:ext cx="1590398" cy="59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2547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felt 6">
            <a:extLst>
              <a:ext uri="{FF2B5EF4-FFF2-40B4-BE49-F238E27FC236}">
                <a16:creationId xmlns:a16="http://schemas.microsoft.com/office/drawing/2014/main" id="{9B72C7A6-96B5-4443-A21C-86D8517C4ACC}"/>
              </a:ext>
            </a:extLst>
          </p:cNvPr>
          <p:cNvSpPr txBox="1"/>
          <p:nvPr userDrawn="1"/>
        </p:nvSpPr>
        <p:spPr>
          <a:xfrm>
            <a:off x="1509622" y="2413151"/>
            <a:ext cx="9144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a-DK" sz="7200" b="0">
                <a:solidFill>
                  <a:srgbClr val="FF0000"/>
                </a:solidFill>
              </a:rPr>
              <a:t>INFOVENTURE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A99C8EF3-3D21-4097-969F-A9B2EBDCC886}"/>
              </a:ext>
            </a:extLst>
          </p:cNvPr>
          <p:cNvSpPr txBox="1"/>
          <p:nvPr userDrawn="1"/>
        </p:nvSpPr>
        <p:spPr>
          <a:xfrm>
            <a:off x="1686464" y="3608757"/>
            <a:ext cx="8790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>
                <a:solidFill>
                  <a:schemeClr val="tx1"/>
                </a:solidFill>
              </a:rPr>
              <a:t>Gør data og mennesker til din konkurrencefordel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9B4C6AC-F2A0-4F36-926A-517A7D226A4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59831" y="4435507"/>
            <a:ext cx="7272337" cy="1476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</p:txBody>
      </p:sp>
    </p:spTree>
    <p:extLst>
      <p:ext uri="{BB962C8B-B14F-4D97-AF65-F5344CB8AC3E}">
        <p14:creationId xmlns:p14="http://schemas.microsoft.com/office/powerpoint/2010/main" val="3765350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IV - 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BD0E6D-65BC-44A3-A0EC-1DDC82D6D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100"/>
            <a:ext cx="10515600" cy="97197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249E42E-0D0B-4700-9B06-254D71FE6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1766"/>
            <a:ext cx="10515600" cy="4581077"/>
          </a:xfrm>
        </p:spPr>
        <p:txBody>
          <a:bodyPr/>
          <a:lstStyle>
            <a:lvl4pPr>
              <a:defRPr/>
            </a:lvl4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E97EF26-6D48-4669-9BB6-7CE652CDB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7A9AC-5B1E-4E75-9DAE-200905957367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686F56A-5A17-498D-A4CB-08377FFFD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F897894A-EF69-4151-8C64-510632D0A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2346307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C3F794-C6FF-4707-B0A0-6C126F3F0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278CC940-D580-4243-A74D-CCC38CBA5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6AEED78-D38F-4435-8DE0-26047DEA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FB965-D4CB-4C5F-BD5A-1CEF33C49FE2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11A3E7D-D2C1-4C05-A516-931476BDD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D19C7DB-3EEB-43BC-9D75-71363C3E7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619557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V - 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1A048F9-1DB0-4270-B911-D6133BFA9A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D95F7E29-B899-4B2C-A308-7C16E4FE0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CBF33431-AC5D-49A2-A7F6-8BDA75B9F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E1252-2962-4065-8AFF-6FC7A85C7BD2}" type="datetime1">
              <a:rPr lang="da-DK" smtClean="0"/>
              <a:t>22-11-2023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E3B9DB9E-019C-48D2-9B26-9DB4FB866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C4B8E91A-04C7-42B3-A520-8173E4785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87C17BFA-46DE-4B1F-8198-7B45693E5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100"/>
            <a:ext cx="10515600" cy="97197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</a:p>
        </p:txBody>
      </p:sp>
    </p:spTree>
    <p:extLst>
      <p:ext uri="{BB962C8B-B14F-4D97-AF65-F5344CB8AC3E}">
        <p14:creationId xmlns:p14="http://schemas.microsoft.com/office/powerpoint/2010/main" val="47752984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V - 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A1D1952B-8128-44D4-8D31-678CB8F5F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E6A85EAA-AAE3-4BBD-9916-B13843BE1E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3FE6371D-15F0-4E31-AF89-FD958C263E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F5C427A2-928E-4B5B-B919-35FF0F7668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24A0FDB0-15A6-4E71-9BC6-40F4D5751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1C24E-8A6C-448B-B411-3B036C8FA0AD}" type="datetime1">
              <a:rPr lang="da-DK" smtClean="0"/>
              <a:t>22-11-2023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7D0794C5-D4DA-4E21-BDB8-C1A271754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3B6A5871-2BC8-4C76-AFCC-091095DD4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4F534E57-D532-45FF-9250-C690D543F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100"/>
            <a:ext cx="10515600" cy="97197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</a:p>
        </p:txBody>
      </p:sp>
    </p:spTree>
    <p:extLst>
      <p:ext uri="{BB962C8B-B14F-4D97-AF65-F5344CB8AC3E}">
        <p14:creationId xmlns:p14="http://schemas.microsoft.com/office/powerpoint/2010/main" val="4289299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D4638EB4-1DBF-4693-B726-2679C53F0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463E-33D3-4B89-A9D9-EA88B4DEA11F}" type="datetime1">
              <a:rPr lang="da-DK" smtClean="0"/>
              <a:t>22-11-2023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5E229694-E0DE-4249-9328-2D3BC5091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0270D16B-BC74-45F9-916B-D2B53755C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C43EE997-F9A5-40F0-B512-64B1FCBE4AE6}"/>
              </a:ext>
            </a:extLst>
          </p:cNvPr>
          <p:cNvSpPr txBox="1">
            <a:spLocks/>
          </p:cNvSpPr>
          <p:nvPr userDrawn="1"/>
        </p:nvSpPr>
        <p:spPr>
          <a:xfrm>
            <a:off x="838200" y="296100"/>
            <a:ext cx="10515600" cy="971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a-DK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78623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72CF891D-1B00-4951-AF74-7B4F72454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B88C-FE82-4BE3-9F68-5DFD8D5BBC84}" type="datetime1">
              <a:rPr lang="da-DK" smtClean="0"/>
              <a:t>22-11-2023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2D8FB7F5-6F06-4590-A4FA-1DDC13EBB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9B159F3B-1909-447F-A093-D956996C6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DB109D5A-90EF-40F8-8E45-77D9FFA92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100"/>
            <a:ext cx="10515600" cy="97197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</a:p>
        </p:txBody>
      </p:sp>
    </p:spTree>
    <p:extLst>
      <p:ext uri="{BB962C8B-B14F-4D97-AF65-F5344CB8AC3E}">
        <p14:creationId xmlns:p14="http://schemas.microsoft.com/office/powerpoint/2010/main" val="29978818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ugerdefiner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felt 5">
            <a:extLst>
              <a:ext uri="{FF2B5EF4-FFF2-40B4-BE49-F238E27FC236}">
                <a16:creationId xmlns:a16="http://schemas.microsoft.com/office/drawing/2014/main" id="{CD5EB65E-BA08-4546-907C-9374C54F9498}"/>
              </a:ext>
            </a:extLst>
          </p:cNvPr>
          <p:cNvSpPr txBox="1"/>
          <p:nvPr userDrawn="1"/>
        </p:nvSpPr>
        <p:spPr>
          <a:xfrm>
            <a:off x="2281561" y="823744"/>
            <a:ext cx="66138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4400"/>
              <a:t>Tak for opmærksomheden</a:t>
            </a:r>
            <a:endParaRPr lang="da-DK" sz="3600" i="1"/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D1CB4677-01D8-4BFD-BEF9-E1CB45755351}"/>
              </a:ext>
            </a:extLst>
          </p:cNvPr>
          <p:cNvSpPr txBox="1"/>
          <p:nvPr userDrawn="1"/>
        </p:nvSpPr>
        <p:spPr>
          <a:xfrm>
            <a:off x="496386" y="6286990"/>
            <a:ext cx="803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i="1"/>
              <a:t>Vil du vide mere eller er interesseret i konkret demo så kontakt os gerne på ovenstående mail eller telefon</a:t>
            </a:r>
          </a:p>
        </p:txBody>
      </p:sp>
      <p:sp>
        <p:nvSpPr>
          <p:cNvPr id="9" name="Pladsholder til tekst 2">
            <a:extLst>
              <a:ext uri="{FF2B5EF4-FFF2-40B4-BE49-F238E27FC236}">
                <a16:creationId xmlns:a16="http://schemas.microsoft.com/office/drawing/2014/main" id="{6CD0944C-9A42-492B-AC69-0E2935185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12321" y="2721769"/>
            <a:ext cx="5167358" cy="435499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</p:txBody>
      </p:sp>
    </p:spTree>
    <p:extLst>
      <p:ext uri="{BB962C8B-B14F-4D97-AF65-F5344CB8AC3E}">
        <p14:creationId xmlns:p14="http://schemas.microsoft.com/office/powerpoint/2010/main" val="31468527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rugerdefiner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felt 7">
            <a:extLst>
              <a:ext uri="{FF2B5EF4-FFF2-40B4-BE49-F238E27FC236}">
                <a16:creationId xmlns:a16="http://schemas.microsoft.com/office/drawing/2014/main" id="{D1CB4677-01D8-4BFD-BEF9-E1CB45755351}"/>
              </a:ext>
            </a:extLst>
          </p:cNvPr>
          <p:cNvSpPr txBox="1"/>
          <p:nvPr userDrawn="1"/>
        </p:nvSpPr>
        <p:spPr>
          <a:xfrm>
            <a:off x="1885239" y="839132"/>
            <a:ext cx="803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i="1"/>
              <a:t>Vil du vide mere eller er interesseret i konkret demo så kontakt os gerne på nedenstående mail eller telefon</a:t>
            </a:r>
          </a:p>
        </p:txBody>
      </p:sp>
      <p:sp>
        <p:nvSpPr>
          <p:cNvPr id="6" name="Pladsholder til tekst 2">
            <a:extLst>
              <a:ext uri="{FF2B5EF4-FFF2-40B4-BE49-F238E27FC236}">
                <a16:creationId xmlns:a16="http://schemas.microsoft.com/office/drawing/2014/main" id="{0241DA00-4E8A-4572-A984-6575CA3F51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12321" y="2721769"/>
            <a:ext cx="5167358" cy="435499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</p:txBody>
      </p:sp>
    </p:spTree>
    <p:extLst>
      <p:ext uri="{BB962C8B-B14F-4D97-AF65-F5344CB8AC3E}">
        <p14:creationId xmlns:p14="http://schemas.microsoft.com/office/powerpoint/2010/main" val="3792975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0E3D47-C335-4376-9DDF-AE5026B7B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EF5E454-2AFF-428B-B743-2A6F64E07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A8959ED6-D22F-4B61-9D65-80693154E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E2E3B91B-5E38-40C7-9DF7-256EABA00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EB672-CC2C-4BD2-B020-AF11B22A0AA3}" type="datetime1">
              <a:rPr lang="da-DK" smtClean="0"/>
              <a:t>22-11-2023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3F938855-9D71-4E1E-9ABC-76934E86F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CEC512A8-4F15-470B-98EB-6E1A9815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1500377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8D7D23-3965-4E62-A9D1-6B6D48A00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B89B16D2-5B05-4FB8-9F54-8E571FFA87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C6F53DDA-E1BC-444A-A6CF-E0AD581B5A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DA3D0D7F-60ED-4F31-8908-9FD420D47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6D150-89AD-4894-9AC4-855D73C46CA2}" type="datetime1">
              <a:rPr lang="da-DK" smtClean="0"/>
              <a:t>22-11-2023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A39C5A11-9C43-472F-AD0A-3758B71C9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04F1CAD-FAA1-490E-8DB2-7E1D4D9EA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0225213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B0BBC81E-4ACD-40A4-9F7C-E87EF11FA1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130DE12-3186-4777-8C83-B3A47E508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3213F-2EE8-4542-B01F-BD3EC68079AC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BE4D6D0-3D28-499F-ACFD-2DF723D3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40DA7DA-CECB-4AFE-8AC9-867EA5893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1B69B528-38A1-4FDA-A338-FA9BE6AE4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0"/>
            <a:ext cx="10515600" cy="97197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</a:p>
        </p:txBody>
      </p:sp>
    </p:spTree>
    <p:extLst>
      <p:ext uri="{BB962C8B-B14F-4D97-AF65-F5344CB8AC3E}">
        <p14:creationId xmlns:p14="http://schemas.microsoft.com/office/powerpoint/2010/main" val="180853625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D991F611-88B2-45D4-BBE5-4CC1E0BC5B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B31B76DD-1E12-4A0F-BA2D-4D7A531FE2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32EB4EB-D5BA-47FD-A424-0267020B6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0B99-8130-43F0-B8A0-F79A2F0CD56B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036599DC-30F5-44FF-A74F-99E473B9F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11C1832-2F4C-4B95-BC85-98BCA2044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09004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da-DK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da-DK"/>
              <a:t>Klik for at indsætte tekst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da-DK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/>
              <a:t>Klik for at indsætte tekst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endParaRPr lang="da-DK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da-DK"/>
              <a:t>Klik for at indsætte tekst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22-11-2023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da-DK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/>
              <a:t>Klik for at indsætte tekst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22-11-2023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image" Target="../media/image24.png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image" Target="../media/image23.png"/><Relationship Id="rId2" Type="http://schemas.openxmlformats.org/officeDocument/2006/relationships/slideLayout" Target="../slideLayouts/slideLayout40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4</a:t>
            </a:r>
          </a:p>
          <a:p>
            <a:pPr lvl="4"/>
            <a:r>
              <a:rPr lang="da-DK"/>
              <a:t>5</a:t>
            </a:r>
          </a:p>
          <a:p>
            <a:pPr lvl="5"/>
            <a:r>
              <a:rPr lang="da-DK"/>
              <a:t>6</a:t>
            </a:r>
          </a:p>
          <a:p>
            <a:pPr lvl="6"/>
            <a:r>
              <a:rPr lang="da-DK"/>
              <a:t>7</a:t>
            </a:r>
          </a:p>
          <a:p>
            <a:pPr lvl="7"/>
            <a:r>
              <a:rPr lang="da-DK"/>
              <a:t>8</a:t>
            </a:r>
          </a:p>
          <a:p>
            <a:pPr lvl="8"/>
            <a:r>
              <a:rPr lang="da-DK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698" y="96467"/>
            <a:ext cx="2346641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22-11-2023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21017593-9E7B-47F3-B2D8-50C6F9A33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53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85B278E-FF04-479C-B0A0-21A77B19B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05BC174-8ACC-441C-90E4-DC554D99EA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91C6E-6FE0-4E77-AD3C-BB4A1E115B30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3C62B45-0638-47E8-AFA0-845DDB00D7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3BC3F9F-0BC7-43A6-8FAB-23DD3BDCB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370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F00AD-3678-4899-AE77-93BF5E096E58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74038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21017593-9E7B-47F3-B2D8-50C6F9A33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53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85B278E-FF04-479C-B0A0-21A77B19B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05BC174-8ACC-441C-90E4-DC554D99EA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91C6E-6FE0-4E77-AD3C-BB4A1E115B30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3C62B45-0638-47E8-AFA0-845DDB00D7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0637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3BC3F9F-0BC7-43A6-8FAB-23DD3BDCB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69359" y="6356350"/>
            <a:ext cx="6522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F00AD-3678-4899-AE77-93BF5E096E58}" type="slidenum">
              <a:rPr lang="da-DK" smtClean="0"/>
              <a:pPr/>
              <a:t>‹#›</a:t>
            </a:fld>
            <a:endParaRPr lang="da-DK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3AD974F3-ADF4-4961-A621-4499137A42C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0538" y="6198755"/>
            <a:ext cx="1380205" cy="518330"/>
          </a:xfrm>
          <a:prstGeom prst="rect">
            <a:avLst/>
          </a:prstGeom>
        </p:spPr>
      </p:pic>
      <p:pic>
        <p:nvPicPr>
          <p:cNvPr id="9" name="Picture 2" descr="Billedresultat for dcr solutions logo">
            <a:extLst>
              <a:ext uri="{FF2B5EF4-FFF2-40B4-BE49-F238E27FC236}">
                <a16:creationId xmlns:a16="http://schemas.microsoft.com/office/drawing/2014/main" id="{A6370548-B7DC-4A6B-92BC-1E4E2CCE7E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95485" y="6312450"/>
            <a:ext cx="1201455" cy="40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64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gif"/><Relationship Id="rId4" Type="http://schemas.openxmlformats.org/officeDocument/2006/relationships/image" Target="../media/image34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F158D233-84FA-BF47-9475-FDE6EC823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0D59A-D7B0-4B9B-8B78-E4C3DDBABBD4}" type="datetime1">
              <a:rPr lang="da-DK" smtClean="0"/>
              <a:t>22-11-2023</a:t>
            </a:fld>
            <a:endParaRPr lang="da-DK"/>
          </a:p>
        </p:txBody>
      </p: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DF7B0FF0-A5F0-8245-821D-6C38543FE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pPr/>
              <a:t>1</a:t>
            </a:fld>
            <a:endParaRPr lang="da-DK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97FE26D-1145-C447-A510-B7A776A2C0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Undertitel 4">
            <a:extLst>
              <a:ext uri="{FF2B5EF4-FFF2-40B4-BE49-F238E27FC236}">
                <a16:creationId xmlns:a16="http://schemas.microsoft.com/office/drawing/2014/main" id="{28C83DC7-7EB1-984C-AB81-58868BEC91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375" y="2245423"/>
            <a:ext cx="5186892" cy="726435"/>
          </a:xfrm>
        </p:spPr>
        <p:txBody>
          <a:bodyPr/>
          <a:lstStyle/>
          <a:p>
            <a:endParaRPr lang="da-DK" dirty="0"/>
          </a:p>
          <a:p>
            <a:r>
              <a:rPr lang="da-DK" sz="1800" dirty="0">
                <a:solidFill>
                  <a:srgbClr val="000000"/>
                </a:solidFill>
              </a:rPr>
              <a:t>22. November, 2023</a:t>
            </a:r>
            <a:endParaRPr lang="da-DK" sz="1800" dirty="0">
              <a:cs typeface="Microsoft New Tai Lue"/>
            </a:endParaRPr>
          </a:p>
          <a:p>
            <a:endParaRPr lang="da-DK" dirty="0"/>
          </a:p>
        </p:txBody>
      </p:sp>
      <p:sp>
        <p:nvSpPr>
          <p:cNvPr id="6" name="Pladsholder til tekst 5">
            <a:extLst>
              <a:ext uri="{FF2B5EF4-FFF2-40B4-BE49-F238E27FC236}">
                <a16:creationId xmlns:a16="http://schemas.microsoft.com/office/drawing/2014/main" id="{8C479B9C-1A19-5340-96CE-C92A96FF2B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dirty="0">
                <a:cs typeface="Microsoft New Tai Lue"/>
              </a:rPr>
              <a:t>Thomas Hildebrandt, Tilman Zuckmantel</a:t>
            </a:r>
          </a:p>
          <a:p>
            <a:r>
              <a:rPr lang="da-DK" dirty="0">
                <a:cs typeface="Microsoft New Tai Lue"/>
              </a:rPr>
              <a:t>Software, Data, People &amp; Society</a:t>
            </a:r>
          </a:p>
          <a:p>
            <a:r>
              <a:rPr lang="da-DK" dirty="0">
                <a:cs typeface="Microsoft New Tai Lue"/>
              </a:rPr>
              <a:t>Datalogisk Institut Københavns Universitet</a:t>
            </a:r>
          </a:p>
          <a:p>
            <a:endParaRPr lang="da-DK" dirty="0"/>
          </a:p>
        </p:txBody>
      </p:sp>
      <p:sp>
        <p:nvSpPr>
          <p:cNvPr id="7" name="Pladsholder til tekst 6">
            <a:extLst>
              <a:ext uri="{FF2B5EF4-FFF2-40B4-BE49-F238E27FC236}">
                <a16:creationId xmlns:a16="http://schemas.microsoft.com/office/drawing/2014/main" id="{666E55EA-6545-F245-8BEF-6B6878BF08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345417"/>
          </a:xfrm>
        </p:spPr>
        <p:txBody>
          <a:bodyPr/>
          <a:lstStyle/>
          <a:p>
            <a:r>
              <a:rPr lang="en-GB" sz="2800" b="1" dirty="0" err="1"/>
              <a:t>Udvikling</a:t>
            </a:r>
            <a:r>
              <a:rPr lang="en-GB" sz="2800" b="1" dirty="0"/>
              <a:t> </a:t>
            </a:r>
            <a:r>
              <a:rPr lang="en-GB" sz="2800" b="1" dirty="0" err="1"/>
              <a:t>af</a:t>
            </a:r>
            <a:r>
              <a:rPr lang="en-GB" sz="2800" b="1" dirty="0"/>
              <a:t> </a:t>
            </a:r>
          </a:p>
          <a:p>
            <a:r>
              <a:rPr lang="en-GB" sz="2800" b="1" dirty="0"/>
              <a:t>Cloud-</a:t>
            </a:r>
            <a:r>
              <a:rPr lang="en-GB" sz="2800" b="1" dirty="0" err="1"/>
              <a:t>baserede</a:t>
            </a:r>
            <a:r>
              <a:rPr lang="en-GB" sz="2800" b="1" dirty="0"/>
              <a:t> </a:t>
            </a:r>
          </a:p>
          <a:p>
            <a:r>
              <a:rPr lang="en-GB" sz="2800" b="1" dirty="0" err="1"/>
              <a:t>Sundheds</a:t>
            </a:r>
            <a:r>
              <a:rPr lang="en-GB" sz="2800" b="1" dirty="0"/>
              <a:t>-apps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319463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319B76-B2AF-2C3E-5967-5E07B0B2E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52D36C2-E3C7-9CDD-2E98-4E21465E1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10</a:t>
            </a:fld>
            <a:endParaRPr lang="da-DK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5CE6A98F-EB3E-BDB8-E4B5-ABA0512BF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develop</a:t>
            </a:r>
            <a:r>
              <a:rPr lang="de-DE" dirty="0"/>
              <a:t> a </a:t>
            </a:r>
            <a:r>
              <a:rPr lang="de-DE" dirty="0" err="1"/>
              <a:t>kivy</a:t>
            </a:r>
            <a:r>
              <a:rPr lang="de-DE" dirty="0"/>
              <a:t> </a:t>
            </a:r>
            <a:r>
              <a:rPr lang="de-DE" dirty="0" err="1"/>
              <a:t>app</a:t>
            </a:r>
            <a:r>
              <a:rPr lang="de-DE" dirty="0"/>
              <a:t> ?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60A5B96-B56A-FB17-079E-CDA5421E1685}"/>
              </a:ext>
            </a:extLst>
          </p:cNvPr>
          <p:cNvSpPr txBox="1"/>
          <p:nvPr/>
        </p:nvSpPr>
        <p:spPr>
          <a:xfrm>
            <a:off x="588963" y="1468327"/>
            <a:ext cx="645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Kivy</a:t>
            </a:r>
            <a:r>
              <a:rPr lang="de-DE" dirty="0"/>
              <a:t> </a:t>
            </a:r>
            <a:r>
              <a:rPr lang="de-DE" dirty="0" err="1"/>
              <a:t>uses</a:t>
            </a:r>
            <a:r>
              <a:rPr lang="de-DE" dirty="0"/>
              <a:t> </a:t>
            </a:r>
            <a:r>
              <a:rPr lang="de-DE" dirty="0" err="1"/>
              <a:t>Graphical</a:t>
            </a:r>
            <a:r>
              <a:rPr lang="de-DE" dirty="0"/>
              <a:t> Elements </a:t>
            </a:r>
            <a:r>
              <a:rPr lang="de-DE" dirty="0" err="1"/>
              <a:t>called</a:t>
            </a:r>
            <a:r>
              <a:rPr lang="de-DE" dirty="0"/>
              <a:t> </a:t>
            </a:r>
            <a:r>
              <a:rPr lang="de-DE" dirty="0" err="1"/>
              <a:t>widgets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organize</a:t>
            </a:r>
            <a:r>
              <a:rPr lang="de-DE" dirty="0"/>
              <a:t> a GUI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A98C1C47-8DAB-A04D-BFC3-739FA4A04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63" y="2316988"/>
            <a:ext cx="2876951" cy="1819529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45C3E1B3-C44D-C662-F166-C75DB844337D}"/>
              </a:ext>
            </a:extLst>
          </p:cNvPr>
          <p:cNvCxnSpPr>
            <a:cxnSpLocks/>
          </p:cNvCxnSpPr>
          <p:nvPr/>
        </p:nvCxnSpPr>
        <p:spPr>
          <a:xfrm flipH="1">
            <a:off x="3568531" y="2161063"/>
            <a:ext cx="3278836" cy="837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294C1338-D93D-BF78-3F2C-51866A032B4D}"/>
              </a:ext>
            </a:extLst>
          </p:cNvPr>
          <p:cNvSpPr txBox="1"/>
          <p:nvPr/>
        </p:nvSpPr>
        <p:spPr>
          <a:xfrm>
            <a:off x="6847367" y="1867932"/>
            <a:ext cx="4961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On </a:t>
            </a:r>
            <a:r>
              <a:rPr lang="de-DE" dirty="0" err="1"/>
              <a:t>the</a:t>
            </a:r>
            <a:r>
              <a:rPr lang="de-DE" dirty="0"/>
              <a:t> Top-Level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Widget </a:t>
            </a:r>
            <a:r>
              <a:rPr lang="de-DE" dirty="0" err="1"/>
              <a:t>organizing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elements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ordered</a:t>
            </a:r>
            <a:endParaRPr lang="de-DE" dirty="0"/>
          </a:p>
        </p:txBody>
      </p:sp>
      <p:grpSp>
        <p:nvGrpSpPr>
          <p:cNvPr id="1038" name="Gruppieren 1037">
            <a:extLst>
              <a:ext uri="{FF2B5EF4-FFF2-40B4-BE49-F238E27FC236}">
                <a16:creationId xmlns:a16="http://schemas.microsoft.com/office/drawing/2014/main" id="{AB931BBA-E14D-C324-06BB-7ADD73A58721}"/>
              </a:ext>
            </a:extLst>
          </p:cNvPr>
          <p:cNvGrpSpPr/>
          <p:nvPr/>
        </p:nvGrpSpPr>
        <p:grpSpPr>
          <a:xfrm>
            <a:off x="4827181" y="4448863"/>
            <a:ext cx="2020186" cy="629095"/>
            <a:chOff x="2902688" y="4498573"/>
            <a:chExt cx="2020186" cy="629095"/>
          </a:xfrm>
        </p:grpSpPr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51A1268C-7CC6-696A-CE87-86AAD091DCB0}"/>
                </a:ext>
              </a:extLst>
            </p:cNvPr>
            <p:cNvSpPr txBox="1"/>
            <p:nvPr/>
          </p:nvSpPr>
          <p:spPr>
            <a:xfrm>
              <a:off x="3055014" y="4639408"/>
              <a:ext cx="17155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solidFill>
                    <a:srgbClr val="A31D20"/>
                  </a:solidFill>
                </a:rPr>
                <a:t>GridLayout</a:t>
              </a:r>
              <a:r>
                <a:rPr lang="de-DE" dirty="0">
                  <a:solidFill>
                    <a:srgbClr val="A31D20"/>
                  </a:solidFill>
                </a:rPr>
                <a:t> 2x2</a:t>
              </a:r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8E2EEC3F-CE32-8F70-FB70-4D11346572E1}"/>
                </a:ext>
              </a:extLst>
            </p:cNvPr>
            <p:cNvSpPr/>
            <p:nvPr/>
          </p:nvSpPr>
          <p:spPr>
            <a:xfrm>
              <a:off x="2902688" y="4498573"/>
              <a:ext cx="2020186" cy="629095"/>
            </a:xfrm>
            <a:prstGeom prst="ellipse">
              <a:avLst/>
            </a:prstGeom>
            <a:noFill/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AC361650-E992-443D-4024-CB827BB11F55}"/>
              </a:ext>
            </a:extLst>
          </p:cNvPr>
          <p:cNvCxnSpPr>
            <a:cxnSpLocks/>
          </p:cNvCxnSpPr>
          <p:nvPr/>
        </p:nvCxnSpPr>
        <p:spPr>
          <a:xfrm flipH="1">
            <a:off x="1754372" y="2993592"/>
            <a:ext cx="5092995" cy="8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4939C277-BB42-4E47-5F50-EF394B05E2F7}"/>
              </a:ext>
            </a:extLst>
          </p:cNvPr>
          <p:cNvSpPr txBox="1"/>
          <p:nvPr/>
        </p:nvSpPr>
        <p:spPr>
          <a:xfrm>
            <a:off x="6847367" y="2843510"/>
            <a:ext cx="3122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Label Widgets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display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3B77CBB1-4A5A-5FB7-5ACC-2EAE27A53D7B}"/>
              </a:ext>
            </a:extLst>
          </p:cNvPr>
          <p:cNvSpPr txBox="1"/>
          <p:nvPr/>
        </p:nvSpPr>
        <p:spPr>
          <a:xfrm>
            <a:off x="1483972" y="5879795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A31D20"/>
                </a:solidFill>
              </a:rPr>
              <a:t>Label: User Name</a:t>
            </a:r>
          </a:p>
        </p:txBody>
      </p:sp>
      <p:sp>
        <p:nvSpPr>
          <p:cNvPr id="1024" name="Ellipse 1023">
            <a:extLst>
              <a:ext uri="{FF2B5EF4-FFF2-40B4-BE49-F238E27FC236}">
                <a16:creationId xmlns:a16="http://schemas.microsoft.com/office/drawing/2014/main" id="{C3F5DECA-94F5-FB53-4B6B-D8EFCC50D1FF}"/>
              </a:ext>
            </a:extLst>
          </p:cNvPr>
          <p:cNvSpPr/>
          <p:nvPr/>
        </p:nvSpPr>
        <p:spPr>
          <a:xfrm>
            <a:off x="1271319" y="5758772"/>
            <a:ext cx="2176651" cy="629095"/>
          </a:xfrm>
          <a:prstGeom prst="ellipse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27" name="Gerade Verbindung mit Pfeil 1026">
            <a:extLst>
              <a:ext uri="{FF2B5EF4-FFF2-40B4-BE49-F238E27FC236}">
                <a16:creationId xmlns:a16="http://schemas.microsoft.com/office/drawing/2014/main" id="{E46CAE96-EBBF-038F-9BFD-A9CFC4FA4347}"/>
              </a:ext>
            </a:extLst>
          </p:cNvPr>
          <p:cNvCxnSpPr>
            <a:cxnSpLocks/>
            <a:stCxn id="26" idx="3"/>
            <a:endCxn id="1024" idx="0"/>
          </p:cNvCxnSpPr>
          <p:nvPr/>
        </p:nvCxnSpPr>
        <p:spPr>
          <a:xfrm flipH="1">
            <a:off x="2359645" y="4985829"/>
            <a:ext cx="2763385" cy="77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Gerade Verbindung mit Pfeil 1028">
            <a:extLst>
              <a:ext uri="{FF2B5EF4-FFF2-40B4-BE49-F238E27FC236}">
                <a16:creationId xmlns:a16="http://schemas.microsoft.com/office/drawing/2014/main" id="{F614B475-6FCC-CC8D-A867-FFB93E0BA3E8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1754372" y="3028176"/>
            <a:ext cx="5092995" cy="629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Ellipse 1031">
            <a:extLst>
              <a:ext uri="{FF2B5EF4-FFF2-40B4-BE49-F238E27FC236}">
                <a16:creationId xmlns:a16="http://schemas.microsoft.com/office/drawing/2014/main" id="{FD57681D-2B3C-E2B5-350B-923AC6193D8A}"/>
              </a:ext>
            </a:extLst>
          </p:cNvPr>
          <p:cNvSpPr/>
          <p:nvPr/>
        </p:nvSpPr>
        <p:spPr>
          <a:xfrm>
            <a:off x="3660623" y="5758772"/>
            <a:ext cx="2176651" cy="629095"/>
          </a:xfrm>
          <a:prstGeom prst="ellipse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33" name="Gerade Verbindung mit Pfeil 1032">
            <a:extLst>
              <a:ext uri="{FF2B5EF4-FFF2-40B4-BE49-F238E27FC236}">
                <a16:creationId xmlns:a16="http://schemas.microsoft.com/office/drawing/2014/main" id="{A1E263B2-20A4-7CA7-62D9-22E7B1953D5B}"/>
              </a:ext>
            </a:extLst>
          </p:cNvPr>
          <p:cNvCxnSpPr>
            <a:cxnSpLocks/>
            <a:stCxn id="26" idx="4"/>
            <a:endCxn id="1032" idx="0"/>
          </p:cNvCxnSpPr>
          <p:nvPr/>
        </p:nvCxnSpPr>
        <p:spPr>
          <a:xfrm flipH="1">
            <a:off x="4748949" y="5077958"/>
            <a:ext cx="1088325" cy="680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4" name="Textfeld 1033">
            <a:extLst>
              <a:ext uri="{FF2B5EF4-FFF2-40B4-BE49-F238E27FC236}">
                <a16:creationId xmlns:a16="http://schemas.microsoft.com/office/drawing/2014/main" id="{1113D29B-AE7B-0DD8-1A47-5C6CAA69AEC6}"/>
              </a:ext>
            </a:extLst>
          </p:cNvPr>
          <p:cNvSpPr txBox="1"/>
          <p:nvPr/>
        </p:nvSpPr>
        <p:spPr>
          <a:xfrm>
            <a:off x="3819477" y="5897512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A31D20"/>
                </a:solidFill>
              </a:rPr>
              <a:t>Label: Password</a:t>
            </a:r>
          </a:p>
        </p:txBody>
      </p:sp>
      <p:sp>
        <p:nvSpPr>
          <p:cNvPr id="1039" name="Ellipse 1038">
            <a:extLst>
              <a:ext uri="{FF2B5EF4-FFF2-40B4-BE49-F238E27FC236}">
                <a16:creationId xmlns:a16="http://schemas.microsoft.com/office/drawing/2014/main" id="{F3FB4A4B-8970-56E1-8D7C-D5427B7C57BF}"/>
              </a:ext>
            </a:extLst>
          </p:cNvPr>
          <p:cNvSpPr/>
          <p:nvPr/>
        </p:nvSpPr>
        <p:spPr>
          <a:xfrm>
            <a:off x="6055559" y="5758772"/>
            <a:ext cx="2176651" cy="629095"/>
          </a:xfrm>
          <a:prstGeom prst="ellipse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0" name="Textfeld 1039">
            <a:extLst>
              <a:ext uri="{FF2B5EF4-FFF2-40B4-BE49-F238E27FC236}">
                <a16:creationId xmlns:a16="http://schemas.microsoft.com/office/drawing/2014/main" id="{C6737410-34C5-60EB-C407-C030D29C2EE5}"/>
              </a:ext>
            </a:extLst>
          </p:cNvPr>
          <p:cNvSpPr txBox="1"/>
          <p:nvPr/>
        </p:nvSpPr>
        <p:spPr>
          <a:xfrm>
            <a:off x="6540193" y="5897512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A31D20"/>
                </a:solidFill>
              </a:rPr>
              <a:t>Text Input</a:t>
            </a:r>
          </a:p>
        </p:txBody>
      </p:sp>
      <p:sp>
        <p:nvSpPr>
          <p:cNvPr id="1041" name="Ellipse 1040">
            <a:extLst>
              <a:ext uri="{FF2B5EF4-FFF2-40B4-BE49-F238E27FC236}">
                <a16:creationId xmlns:a16="http://schemas.microsoft.com/office/drawing/2014/main" id="{7EE10761-2ED3-CE05-2768-FBE782DD1EA2}"/>
              </a:ext>
            </a:extLst>
          </p:cNvPr>
          <p:cNvSpPr/>
          <p:nvPr/>
        </p:nvSpPr>
        <p:spPr>
          <a:xfrm>
            <a:off x="8450495" y="5751827"/>
            <a:ext cx="2176651" cy="629095"/>
          </a:xfrm>
          <a:prstGeom prst="ellipse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2" name="Textfeld 1041">
            <a:extLst>
              <a:ext uri="{FF2B5EF4-FFF2-40B4-BE49-F238E27FC236}">
                <a16:creationId xmlns:a16="http://schemas.microsoft.com/office/drawing/2014/main" id="{8152579C-1EDE-EB43-AC25-A341D2F9C2E6}"/>
              </a:ext>
            </a:extLst>
          </p:cNvPr>
          <p:cNvSpPr txBox="1"/>
          <p:nvPr/>
        </p:nvSpPr>
        <p:spPr>
          <a:xfrm>
            <a:off x="8935129" y="5902779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A31D20"/>
                </a:solidFill>
              </a:rPr>
              <a:t>Text Input</a:t>
            </a:r>
          </a:p>
        </p:txBody>
      </p:sp>
      <p:cxnSp>
        <p:nvCxnSpPr>
          <p:cNvPr id="1043" name="Gerade Verbindung mit Pfeil 1042">
            <a:extLst>
              <a:ext uri="{FF2B5EF4-FFF2-40B4-BE49-F238E27FC236}">
                <a16:creationId xmlns:a16="http://schemas.microsoft.com/office/drawing/2014/main" id="{50DABEFA-C685-209C-4507-0AA135C865AA}"/>
              </a:ext>
            </a:extLst>
          </p:cNvPr>
          <p:cNvCxnSpPr>
            <a:cxnSpLocks/>
            <a:stCxn id="26" idx="4"/>
            <a:endCxn id="1039" idx="0"/>
          </p:cNvCxnSpPr>
          <p:nvPr/>
        </p:nvCxnSpPr>
        <p:spPr>
          <a:xfrm>
            <a:off x="5837274" y="5077958"/>
            <a:ext cx="1306611" cy="680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Gerade Verbindung mit Pfeil 1045">
            <a:extLst>
              <a:ext uri="{FF2B5EF4-FFF2-40B4-BE49-F238E27FC236}">
                <a16:creationId xmlns:a16="http://schemas.microsoft.com/office/drawing/2014/main" id="{37D77C33-9F76-D837-41B9-D3A424C4A88F}"/>
              </a:ext>
            </a:extLst>
          </p:cNvPr>
          <p:cNvCxnSpPr>
            <a:cxnSpLocks/>
            <a:stCxn id="26" idx="5"/>
            <a:endCxn id="1041" idx="0"/>
          </p:cNvCxnSpPr>
          <p:nvPr/>
        </p:nvCxnSpPr>
        <p:spPr>
          <a:xfrm>
            <a:off x="6551518" y="4985829"/>
            <a:ext cx="2987303" cy="765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" name="Textfeld 1048">
            <a:extLst>
              <a:ext uri="{FF2B5EF4-FFF2-40B4-BE49-F238E27FC236}">
                <a16:creationId xmlns:a16="http://schemas.microsoft.com/office/drawing/2014/main" id="{D6810160-1248-3115-DD4C-1799E65ED626}"/>
              </a:ext>
            </a:extLst>
          </p:cNvPr>
          <p:cNvSpPr txBox="1"/>
          <p:nvPr/>
        </p:nvSpPr>
        <p:spPr>
          <a:xfrm>
            <a:off x="6858414" y="3542089"/>
            <a:ext cx="3459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Text Input Widgets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cxnSp>
        <p:nvCxnSpPr>
          <p:cNvPr id="1050" name="Gerade Verbindung mit Pfeil 1049">
            <a:extLst>
              <a:ext uri="{FF2B5EF4-FFF2-40B4-BE49-F238E27FC236}">
                <a16:creationId xmlns:a16="http://schemas.microsoft.com/office/drawing/2014/main" id="{6A9019B8-C6B7-76E4-D3AE-E9DA4E113BAD}"/>
              </a:ext>
            </a:extLst>
          </p:cNvPr>
          <p:cNvCxnSpPr>
            <a:cxnSpLocks/>
            <a:stCxn id="1049" idx="1"/>
          </p:cNvCxnSpPr>
          <p:nvPr/>
        </p:nvCxnSpPr>
        <p:spPr>
          <a:xfrm flipH="1" flipV="1">
            <a:off x="3317358" y="3173384"/>
            <a:ext cx="3541056" cy="553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Gerade Verbindung mit Pfeil 1052">
            <a:extLst>
              <a:ext uri="{FF2B5EF4-FFF2-40B4-BE49-F238E27FC236}">
                <a16:creationId xmlns:a16="http://schemas.microsoft.com/office/drawing/2014/main" id="{2CF721E8-25FB-4187-3AF1-D246EAF2D8F9}"/>
              </a:ext>
            </a:extLst>
          </p:cNvPr>
          <p:cNvCxnSpPr>
            <a:cxnSpLocks/>
            <a:stCxn id="1049" idx="1"/>
          </p:cNvCxnSpPr>
          <p:nvPr/>
        </p:nvCxnSpPr>
        <p:spPr>
          <a:xfrm flipH="1">
            <a:off x="3317358" y="3726755"/>
            <a:ext cx="3541056" cy="26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12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0" grpId="0"/>
      <p:bldP spid="31" grpId="0"/>
      <p:bldP spid="1024" grpId="0" animBg="1"/>
      <p:bldP spid="1032" grpId="0" animBg="1"/>
      <p:bldP spid="1034" grpId="0"/>
      <p:bldP spid="1039" grpId="0" animBg="1"/>
      <p:bldP spid="1040" grpId="0"/>
      <p:bldP spid="1041" grpId="0" animBg="1"/>
      <p:bldP spid="1042" grpId="0"/>
      <p:bldP spid="104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319B76-B2AF-2C3E-5967-5E07B0B2E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52D36C2-E3C7-9CDD-2E98-4E21465E1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11</a:t>
            </a:fld>
            <a:endParaRPr lang="da-DK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5CE6A98F-EB3E-BDB8-E4B5-ABA0512BF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r>
              <a:rPr lang="de-DE" dirty="0" err="1"/>
              <a:t>Examples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Layouts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2039103-06E7-9D7C-B109-7481F88CA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63" y="2238154"/>
            <a:ext cx="30480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70DD0C7-52BB-2881-E290-540B30606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246" y="2238154"/>
            <a:ext cx="2895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8CC36A5-2F71-7702-DECD-05034FD7E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164" y="2390554"/>
            <a:ext cx="42672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D6C8EB0-2ED3-917A-30F9-67EF1A36F38D}"/>
              </a:ext>
            </a:extLst>
          </p:cNvPr>
          <p:cNvSpPr txBox="1"/>
          <p:nvPr/>
        </p:nvSpPr>
        <p:spPr>
          <a:xfrm>
            <a:off x="9523764" y="6627168"/>
            <a:ext cx="254906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 dirty="0"/>
              <a:t>https://kivy.org/doc/stable/guide/widgets.html</a:t>
            </a:r>
          </a:p>
        </p:txBody>
      </p:sp>
    </p:spTree>
    <p:extLst>
      <p:ext uri="{BB962C8B-B14F-4D97-AF65-F5344CB8AC3E}">
        <p14:creationId xmlns:p14="http://schemas.microsoft.com/office/powerpoint/2010/main" val="12882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58919A-3588-1AAC-2864-3B3AB406F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Kivy</a:t>
            </a:r>
            <a:r>
              <a:rPr lang="de-DE" dirty="0"/>
              <a:t> App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A8E349-8A82-C7E0-A8CC-1B7DEB0E3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D47A6E3-A48C-371F-98E6-DE3973B70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12</a:t>
            </a:fld>
            <a:endParaRPr lang="da-DK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9BD90F3-2834-8AC4-0B33-CD89AADF4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558" y="3810536"/>
            <a:ext cx="3760913" cy="296171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80613C8-9D24-E19C-07C6-FA662BA49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63" y="1388336"/>
            <a:ext cx="5696745" cy="4591691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FEA944AD-88E1-89C7-FB31-887002FE7A33}"/>
              </a:ext>
            </a:extLst>
          </p:cNvPr>
          <p:cNvCxnSpPr>
            <a:cxnSpLocks/>
          </p:cNvCxnSpPr>
          <p:nvPr/>
        </p:nvCxnSpPr>
        <p:spPr>
          <a:xfrm flipH="1">
            <a:off x="3437335" y="2062716"/>
            <a:ext cx="4016088" cy="1499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145F1B7B-07F5-E275-DE39-D3F8B04EAB79}"/>
              </a:ext>
            </a:extLst>
          </p:cNvPr>
          <p:cNvSpPr txBox="1"/>
          <p:nvPr/>
        </p:nvSpPr>
        <p:spPr>
          <a:xfrm>
            <a:off x="7453423" y="1878050"/>
            <a:ext cx="4548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Box Layout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</a:t>
            </a:r>
            <a:r>
              <a:rPr lang="de-DE" dirty="0" err="1"/>
              <a:t>children</a:t>
            </a:r>
            <a:r>
              <a:rPr lang="de-DE" dirty="0"/>
              <a:t> </a:t>
            </a:r>
            <a:r>
              <a:rPr lang="de-DE" dirty="0" err="1"/>
              <a:t>widgets</a:t>
            </a:r>
            <a:r>
              <a:rPr lang="de-DE" dirty="0"/>
              <a:t> 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776BD87-D83C-B4B7-37AF-7A63D481982E}"/>
              </a:ext>
            </a:extLst>
          </p:cNvPr>
          <p:cNvCxnSpPr>
            <a:cxnSpLocks/>
          </p:cNvCxnSpPr>
          <p:nvPr/>
        </p:nvCxnSpPr>
        <p:spPr>
          <a:xfrm flipH="1">
            <a:off x="4328384" y="2639532"/>
            <a:ext cx="3125039" cy="1044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3A2F1276-4853-E7C3-6DDE-C2A6ADA01588}"/>
              </a:ext>
            </a:extLst>
          </p:cNvPr>
          <p:cNvSpPr txBox="1"/>
          <p:nvPr/>
        </p:nvSpPr>
        <p:spPr>
          <a:xfrm>
            <a:off x="7462820" y="2454866"/>
            <a:ext cx="4729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Button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child</a:t>
            </a:r>
            <a:r>
              <a:rPr lang="de-DE" dirty="0"/>
              <a:t> </a:t>
            </a:r>
            <a:r>
              <a:rPr lang="de-DE" dirty="0" err="1"/>
              <a:t>widget</a:t>
            </a:r>
            <a:endParaRPr lang="de-DE" dirty="0"/>
          </a:p>
        </p:txBody>
      </p:sp>
      <p:cxnSp>
        <p:nvCxnSpPr>
          <p:cNvPr id="23" name="Verbinder: gewinkelt 22">
            <a:extLst>
              <a:ext uri="{FF2B5EF4-FFF2-40B4-BE49-F238E27FC236}">
                <a16:creationId xmlns:a16="http://schemas.microsoft.com/office/drawing/2014/main" id="{46FEB74E-A4B2-78B2-D7A9-6B5C8F401780}"/>
              </a:ext>
            </a:extLst>
          </p:cNvPr>
          <p:cNvCxnSpPr/>
          <p:nvPr/>
        </p:nvCxnSpPr>
        <p:spPr>
          <a:xfrm rot="10800000" flipV="1">
            <a:off x="3976578" y="2824197"/>
            <a:ext cx="4136065" cy="1786421"/>
          </a:xfrm>
          <a:prstGeom prst="bentConnector3">
            <a:avLst>
              <a:gd name="adj1" fmla="val 1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076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58919A-3588-1AAC-2864-3B3AB406F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Kivy</a:t>
            </a:r>
            <a:r>
              <a:rPr lang="de-DE" dirty="0"/>
              <a:t> App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A8E349-8A82-C7E0-A8CC-1B7DEB0E3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D47A6E3-A48C-371F-98E6-DE3973B70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13</a:t>
            </a:fld>
            <a:endParaRPr lang="da-DK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D841325-B58B-1BAF-BD2C-925A01B807CF}"/>
              </a:ext>
            </a:extLst>
          </p:cNvPr>
          <p:cNvSpPr txBox="1"/>
          <p:nvPr/>
        </p:nvSpPr>
        <p:spPr>
          <a:xfrm>
            <a:off x="588963" y="1485900"/>
            <a:ext cx="766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Kivy</a:t>
            </a:r>
            <a:r>
              <a:rPr lang="de-DE" dirty="0"/>
              <a:t> also </a:t>
            </a:r>
            <a:r>
              <a:rPr lang="de-DE" dirty="0" err="1"/>
              <a:t>introduces</a:t>
            </a:r>
            <a:r>
              <a:rPr lang="de-DE" dirty="0"/>
              <a:t> a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specify</a:t>
            </a:r>
            <a:r>
              <a:rPr lang="de-DE" dirty="0"/>
              <a:t> </a:t>
            </a:r>
            <a:r>
              <a:rPr lang="de-DE" dirty="0" err="1"/>
              <a:t>gui</a:t>
            </a:r>
            <a:r>
              <a:rPr lang="de-DE" dirty="0"/>
              <a:t> </a:t>
            </a:r>
            <a:r>
              <a:rPr lang="de-DE" dirty="0" err="1"/>
              <a:t>elements</a:t>
            </a:r>
            <a:r>
              <a:rPr lang="de-DE" dirty="0"/>
              <a:t> outside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python</a:t>
            </a:r>
            <a:r>
              <a:rPr lang="de-DE" dirty="0"/>
              <a:t>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66BDE0B-57FA-1D20-EEE8-DE09E1C5D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63" y="2240942"/>
            <a:ext cx="8411749" cy="2886478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BC1FB7B3-3E74-ACDB-6378-2807189FDD45}"/>
              </a:ext>
            </a:extLst>
          </p:cNvPr>
          <p:cNvSpPr/>
          <p:nvPr/>
        </p:nvSpPr>
        <p:spPr>
          <a:xfrm>
            <a:off x="6095207" y="3429000"/>
            <a:ext cx="635202" cy="313660"/>
          </a:xfrm>
          <a:prstGeom prst="rect">
            <a:avLst/>
          </a:prstGeom>
          <a:noFill/>
          <a:ln w="4762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4D7E6EA2-BEB3-5765-8471-A4945EFE6965}"/>
              </a:ext>
            </a:extLst>
          </p:cNvPr>
          <p:cNvSpPr/>
          <p:nvPr/>
        </p:nvSpPr>
        <p:spPr>
          <a:xfrm>
            <a:off x="248721" y="2892056"/>
            <a:ext cx="680483" cy="3721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0B3EDE8-4703-6F00-D3D4-60A256B53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996" y="4741102"/>
            <a:ext cx="341042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3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8C4A0F-5C67-B942-0CF5-BA109A11B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105CE0-C70D-8D61-E2B3-B031F28A0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14</a:t>
            </a:fld>
            <a:endParaRPr lang="da-DK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DEEEA68-0034-45BB-C403-43BB28AB6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0" y="425302"/>
            <a:ext cx="5657850" cy="685800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B0B68466-6A93-8937-1D81-870E561BD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6212" y="425302"/>
            <a:ext cx="4791112" cy="527603"/>
          </a:xfrm>
        </p:spPr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A2E025E-88DC-54A9-048B-0A3D4C5ED0D0}"/>
              </a:ext>
            </a:extLst>
          </p:cNvPr>
          <p:cNvSpPr txBox="1"/>
          <p:nvPr/>
        </p:nvSpPr>
        <p:spPr>
          <a:xfrm>
            <a:off x="7643115" y="1040497"/>
            <a:ext cx="4395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This </a:t>
            </a:r>
            <a:r>
              <a:rPr lang="de-DE" dirty="0" err="1"/>
              <a:t>forms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top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widget</a:t>
            </a:r>
            <a:r>
              <a:rPr lang="de-DE" dirty="0"/>
              <a:t> </a:t>
            </a:r>
            <a:r>
              <a:rPr lang="de-DE" dirty="0" err="1"/>
              <a:t>hirarchy</a:t>
            </a:r>
            <a:r>
              <a:rPr lang="de-DE" dirty="0"/>
              <a:t>,</a:t>
            </a:r>
          </a:p>
          <a:p>
            <a:r>
              <a:rPr lang="de-DE" dirty="0" err="1"/>
              <a:t>ordering</a:t>
            </a:r>
            <a:r>
              <a:rPr lang="de-DE" dirty="0"/>
              <a:t> all </a:t>
            </a:r>
            <a:r>
              <a:rPr lang="de-DE" dirty="0" err="1"/>
              <a:t>children</a:t>
            </a:r>
            <a:r>
              <a:rPr lang="de-DE" dirty="0"/>
              <a:t> </a:t>
            </a:r>
            <a:r>
              <a:rPr lang="de-DE" dirty="0" err="1"/>
              <a:t>vertically</a:t>
            </a:r>
            <a:endParaRPr lang="de-DE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C2EEB901-D4A8-1165-9A89-4BB1CF058DAB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328530" y="1363663"/>
            <a:ext cx="5314585" cy="2243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7AE19DC-C750-F3F7-C4C0-DEBC45891D96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3498112" y="2095632"/>
            <a:ext cx="4167444" cy="2029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CC4AF414-FC9C-BA4E-73C6-1F4B257BC740}"/>
              </a:ext>
            </a:extLst>
          </p:cNvPr>
          <p:cNvSpPr txBox="1"/>
          <p:nvPr/>
        </p:nvSpPr>
        <p:spPr>
          <a:xfrm>
            <a:off x="7665556" y="1772466"/>
            <a:ext cx="4350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,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shows</a:t>
            </a:r>
            <a:r>
              <a:rPr lang="de-DE" dirty="0"/>
              <a:t> a </a:t>
            </a:r>
            <a:r>
              <a:rPr lang="de-DE" dirty="0" err="1"/>
              <a:t>default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/>
              <a:t>text,specifying</a:t>
            </a:r>
            <a:r>
              <a:rPr lang="de-DE" dirty="0"/>
              <a:t> a </a:t>
            </a:r>
            <a:r>
              <a:rPr lang="de-DE" dirty="0" err="1"/>
              <a:t>position</a:t>
            </a:r>
            <a:r>
              <a:rPr lang="de-DE" dirty="0"/>
              <a:t> and </a:t>
            </a:r>
            <a:r>
              <a:rPr lang="de-DE" dirty="0" err="1"/>
              <a:t>font</a:t>
            </a:r>
            <a:r>
              <a:rPr lang="de-DE" dirty="0"/>
              <a:t> </a:t>
            </a:r>
            <a:r>
              <a:rPr lang="de-DE" dirty="0" err="1"/>
              <a:t>size</a:t>
            </a:r>
            <a:endParaRPr lang="de-DE" dirty="0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2C7BF4CC-67D7-636C-591E-17488ECC327F}"/>
              </a:ext>
            </a:extLst>
          </p:cNvPr>
          <p:cNvCxnSpPr>
            <a:cxnSpLocks/>
          </p:cNvCxnSpPr>
          <p:nvPr/>
        </p:nvCxnSpPr>
        <p:spPr>
          <a:xfrm flipH="1">
            <a:off x="2477386" y="2827601"/>
            <a:ext cx="5296642" cy="2010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46776C77-C97C-E57A-26D6-2310BEE4ECBA}"/>
              </a:ext>
            </a:extLst>
          </p:cNvPr>
          <p:cNvSpPr txBox="1"/>
          <p:nvPr/>
        </p:nvSpPr>
        <p:spPr>
          <a:xfrm>
            <a:off x="7665556" y="2577479"/>
            <a:ext cx="436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 </a:t>
            </a:r>
            <a:r>
              <a:rPr lang="de-DE" dirty="0" err="1"/>
              <a:t>layout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changing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</a:t>
            </a:r>
            <a:r>
              <a:rPr lang="de-DE" dirty="0" err="1"/>
              <a:t>arbitrarily</a:t>
            </a:r>
            <a:endParaRPr lang="de-DE" dirty="0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9875186-0B8F-33AE-D6D6-45DB960EFB36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2232837" y="3458200"/>
            <a:ext cx="5440202" cy="157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1AFE4A2A-A205-08B9-B2FD-EE7C7092933C}"/>
              </a:ext>
            </a:extLst>
          </p:cNvPr>
          <p:cNvSpPr txBox="1"/>
          <p:nvPr/>
        </p:nvSpPr>
        <p:spPr>
          <a:xfrm>
            <a:off x="7673039" y="3135034"/>
            <a:ext cx="4552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children</a:t>
            </a:r>
            <a:r>
              <a:rPr lang="de-DE" dirty="0"/>
              <a:t> </a:t>
            </a:r>
            <a:r>
              <a:rPr lang="de-DE" dirty="0" err="1"/>
              <a:t>widgets</a:t>
            </a:r>
            <a:r>
              <a:rPr lang="de-DE" dirty="0"/>
              <a:t> </a:t>
            </a:r>
            <a:r>
              <a:rPr lang="de-DE" dirty="0" err="1"/>
              <a:t>scalable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and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rotate</a:t>
            </a:r>
            <a:endParaRPr lang="de-DE" dirty="0"/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29EE2D25-B4DB-EE5A-4DFA-0FDE9F7DB7F7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2916865" y="4065661"/>
            <a:ext cx="4756174" cy="1229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1073A0B5-5013-D372-EB42-04E99243023B}"/>
              </a:ext>
            </a:extLst>
          </p:cNvPr>
          <p:cNvSpPr txBox="1"/>
          <p:nvPr/>
        </p:nvSpPr>
        <p:spPr>
          <a:xfrm>
            <a:off x="7673039" y="3880995"/>
            <a:ext cx="3071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label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rotated</a:t>
            </a:r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16AA8806-2183-7DB5-0A58-25CAD23ECAE5}"/>
              </a:ext>
            </a:extLst>
          </p:cNvPr>
          <p:cNvSpPr txBox="1"/>
          <p:nvPr/>
        </p:nvSpPr>
        <p:spPr>
          <a:xfrm>
            <a:off x="8927475" y="4320843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b:BoxLayout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2AA66D72-1320-2B91-975B-823E4DA310A9}"/>
              </a:ext>
            </a:extLst>
          </p:cNvPr>
          <p:cNvSpPr txBox="1"/>
          <p:nvPr/>
        </p:nvSpPr>
        <p:spPr>
          <a:xfrm>
            <a:off x="8112518" y="4909480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t:TextInput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A8EA493B-A885-ED2C-C299-31D609B174B8}"/>
              </a:ext>
            </a:extLst>
          </p:cNvPr>
          <p:cNvSpPr txBox="1"/>
          <p:nvPr/>
        </p:nvSpPr>
        <p:spPr>
          <a:xfrm>
            <a:off x="9882203" y="4904242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f:FloatLayout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293A5E8-79BC-2543-3A72-1664693DA471}"/>
              </a:ext>
            </a:extLst>
          </p:cNvPr>
          <p:cNvSpPr txBox="1"/>
          <p:nvPr/>
        </p:nvSpPr>
        <p:spPr>
          <a:xfrm>
            <a:off x="10106623" y="5628386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s:Scatter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8823DE54-734B-190C-D6C0-3FFD45275FF4}"/>
              </a:ext>
            </a:extLst>
          </p:cNvPr>
          <p:cNvSpPr txBox="1"/>
          <p:nvPr/>
        </p:nvSpPr>
        <p:spPr>
          <a:xfrm>
            <a:off x="10329111" y="6396451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l:Label</a:t>
            </a:r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E0CF2844-5FBC-30F8-935D-EC5FE769FA66}"/>
              </a:ext>
            </a:extLst>
          </p:cNvPr>
          <p:cNvCxnSpPr>
            <a:stCxn id="30" idx="2"/>
            <a:endCxn id="31" idx="0"/>
          </p:cNvCxnSpPr>
          <p:nvPr/>
        </p:nvCxnSpPr>
        <p:spPr>
          <a:xfrm flipH="1">
            <a:off x="8749071" y="4690175"/>
            <a:ext cx="891099" cy="219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D4C237A9-AE64-2640-80A6-90A3D4DD57C1}"/>
              </a:ext>
            </a:extLst>
          </p:cNvPr>
          <p:cNvCxnSpPr>
            <a:stCxn id="30" idx="2"/>
            <a:endCxn id="32" idx="0"/>
          </p:cNvCxnSpPr>
          <p:nvPr/>
        </p:nvCxnSpPr>
        <p:spPr>
          <a:xfrm>
            <a:off x="9640170" y="4690175"/>
            <a:ext cx="985185" cy="214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CF4A03C7-F928-555C-5629-01CD556A0809}"/>
              </a:ext>
            </a:extLst>
          </p:cNvPr>
          <p:cNvCxnSpPr>
            <a:stCxn id="32" idx="2"/>
            <a:endCxn id="33" idx="0"/>
          </p:cNvCxnSpPr>
          <p:nvPr/>
        </p:nvCxnSpPr>
        <p:spPr>
          <a:xfrm>
            <a:off x="10625355" y="5273574"/>
            <a:ext cx="0" cy="354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D8C0E9D9-DFAE-9024-A1CA-3B78212086A9}"/>
              </a:ext>
            </a:extLst>
          </p:cNvPr>
          <p:cNvCxnSpPr>
            <a:stCxn id="33" idx="2"/>
          </p:cNvCxnSpPr>
          <p:nvPr/>
        </p:nvCxnSpPr>
        <p:spPr>
          <a:xfrm flipH="1">
            <a:off x="10625354" y="5997718"/>
            <a:ext cx="1" cy="318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47">
            <a:extLst>
              <a:ext uri="{FF2B5EF4-FFF2-40B4-BE49-F238E27FC236}">
                <a16:creationId xmlns:a16="http://schemas.microsoft.com/office/drawing/2014/main" id="{D1B0173F-6D24-037B-04E1-E1FB785108F0}"/>
              </a:ext>
            </a:extLst>
          </p:cNvPr>
          <p:cNvSpPr/>
          <p:nvPr/>
        </p:nvSpPr>
        <p:spPr>
          <a:xfrm>
            <a:off x="754912" y="2317311"/>
            <a:ext cx="1233376" cy="520336"/>
          </a:xfrm>
          <a:prstGeom prst="rect">
            <a:avLst/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444DDB60-DB79-5C1B-B901-0A7A4FB00D6B}"/>
              </a:ext>
            </a:extLst>
          </p:cNvPr>
          <p:cNvCxnSpPr>
            <a:cxnSpLocks/>
          </p:cNvCxnSpPr>
          <p:nvPr/>
        </p:nvCxnSpPr>
        <p:spPr>
          <a:xfrm flipH="1">
            <a:off x="2477386" y="5088908"/>
            <a:ext cx="5454502" cy="724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Grafik 52">
            <a:extLst>
              <a:ext uri="{FF2B5EF4-FFF2-40B4-BE49-F238E27FC236}">
                <a16:creationId xmlns:a16="http://schemas.microsoft.com/office/drawing/2014/main" id="{76A5182F-0FD1-6463-F67C-C4684B29A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432" y="1040497"/>
            <a:ext cx="7621064" cy="6011114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AD798772-943A-7B0E-C867-5697A331E1AD}"/>
              </a:ext>
            </a:extLst>
          </p:cNvPr>
          <p:cNvSpPr txBox="1"/>
          <p:nvPr/>
        </p:nvSpPr>
        <p:spPr>
          <a:xfrm>
            <a:off x="7346397" y="5638961"/>
            <a:ext cx="2494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bind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 </a:t>
            </a:r>
            <a:br>
              <a:rPr lang="de-DE" dirty="0"/>
            </a:b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trigger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/>
              <a:t>of</a:t>
            </a:r>
            <a:r>
              <a:rPr lang="de-DE" dirty="0"/>
              <a:t> l</a:t>
            </a:r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A6DC903E-73E3-AB1D-501F-9B0F3C514C06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3262599" y="6100626"/>
            <a:ext cx="4083798" cy="332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  <p:bldP spid="25" grpId="0"/>
      <p:bldP spid="29" grpId="0"/>
      <p:bldP spid="30" grpId="0"/>
      <p:bldP spid="31" grpId="0"/>
      <p:bldP spid="32" grpId="0"/>
      <p:bldP spid="33" grpId="0"/>
      <p:bldP spid="34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Deploying your Application for arbitrary OS Systems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- Unfortunately no uniform method, this is how it works for Android: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15</a:t>
            </a:fld>
            <a:endParaRPr lang="da-DK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3EE153B-149C-18F6-0597-A58142CE8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199" y="3321249"/>
            <a:ext cx="1263502" cy="126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Python - Wikiversity">
            <a:extLst>
              <a:ext uri="{FF2B5EF4-FFF2-40B4-BE49-F238E27FC236}">
                <a16:creationId xmlns:a16="http://schemas.microsoft.com/office/drawing/2014/main" id="{5447FD92-15BA-B321-30E4-272097379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008" y="3381500"/>
            <a:ext cx="1203251" cy="120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6" descr="Bagger mit einfarbiger Füllung">
            <a:extLst>
              <a:ext uri="{FF2B5EF4-FFF2-40B4-BE49-F238E27FC236}">
                <a16:creationId xmlns:a16="http://schemas.microsoft.com/office/drawing/2014/main" id="{AE56CA2B-C77A-5823-D132-14C6D10AA5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00962" y="3795247"/>
            <a:ext cx="914400" cy="914400"/>
          </a:xfrm>
          <a:prstGeom prst="rect">
            <a:avLst/>
          </a:prstGeom>
        </p:spPr>
      </p:pic>
      <p:sp>
        <p:nvSpPr>
          <p:cNvPr id="9" name="Textfeld 11">
            <a:extLst>
              <a:ext uri="{FF2B5EF4-FFF2-40B4-BE49-F238E27FC236}">
                <a16:creationId xmlns:a16="http://schemas.microsoft.com/office/drawing/2014/main" id="{E725F111-7750-AFDD-E837-0B26A767109B}"/>
              </a:ext>
            </a:extLst>
          </p:cNvPr>
          <p:cNvSpPr txBox="1"/>
          <p:nvPr/>
        </p:nvSpPr>
        <p:spPr>
          <a:xfrm>
            <a:off x="1522506" y="4572347"/>
            <a:ext cx="18453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main.py</a:t>
            </a:r>
          </a:p>
          <a:p>
            <a:r>
              <a:rPr lang="de-DE" dirty="0"/>
              <a:t>myGuiCode1.py</a:t>
            </a:r>
          </a:p>
          <a:p>
            <a:r>
              <a:rPr lang="de-DE" dirty="0"/>
              <a:t>…</a:t>
            </a:r>
          </a:p>
          <a:p>
            <a:r>
              <a:rPr lang="de-DE" dirty="0"/>
              <a:t>myGuiCodeN.py</a:t>
            </a:r>
          </a:p>
        </p:txBody>
      </p:sp>
      <p:sp>
        <p:nvSpPr>
          <p:cNvPr id="10" name="Textfeld 12">
            <a:extLst>
              <a:ext uri="{FF2B5EF4-FFF2-40B4-BE49-F238E27FC236}">
                <a16:creationId xmlns:a16="http://schemas.microsoft.com/office/drawing/2014/main" id="{B1A7E4CC-3E6D-98C9-AA23-C2B48245E5C9}"/>
              </a:ext>
            </a:extLst>
          </p:cNvPr>
          <p:cNvSpPr txBox="1"/>
          <p:nvPr/>
        </p:nvSpPr>
        <p:spPr>
          <a:xfrm>
            <a:off x="3467001" y="4649468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Foo.kv</a:t>
            </a:r>
            <a:endParaRPr lang="de-DE" dirty="0"/>
          </a:p>
        </p:txBody>
      </p:sp>
      <p:sp>
        <p:nvSpPr>
          <p:cNvPr id="11" name="Textfeld 13">
            <a:extLst>
              <a:ext uri="{FF2B5EF4-FFF2-40B4-BE49-F238E27FC236}">
                <a16:creationId xmlns:a16="http://schemas.microsoft.com/office/drawing/2014/main" id="{CDC611D4-D25F-5C97-8ECE-B941AA6D1742}"/>
              </a:ext>
            </a:extLst>
          </p:cNvPr>
          <p:cNvSpPr txBox="1"/>
          <p:nvPr/>
        </p:nvSpPr>
        <p:spPr>
          <a:xfrm>
            <a:off x="5990539" y="4649468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Buildozer</a:t>
            </a:r>
            <a:endParaRPr lang="de-DE" dirty="0"/>
          </a:p>
        </p:txBody>
      </p:sp>
      <p:sp>
        <p:nvSpPr>
          <p:cNvPr id="12" name="Rechteck 15">
            <a:extLst>
              <a:ext uri="{FF2B5EF4-FFF2-40B4-BE49-F238E27FC236}">
                <a16:creationId xmlns:a16="http://schemas.microsoft.com/office/drawing/2014/main" id="{183D2211-07B8-565D-971A-4F6C59E7365B}"/>
              </a:ext>
            </a:extLst>
          </p:cNvPr>
          <p:cNvSpPr/>
          <p:nvPr/>
        </p:nvSpPr>
        <p:spPr>
          <a:xfrm>
            <a:off x="1369548" y="2927843"/>
            <a:ext cx="3440777" cy="3147238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6">
            <a:extLst>
              <a:ext uri="{FF2B5EF4-FFF2-40B4-BE49-F238E27FC236}">
                <a16:creationId xmlns:a16="http://schemas.microsoft.com/office/drawing/2014/main" id="{3617FE63-35E5-2EA0-4C4C-3FFB4CD5DEBF}"/>
              </a:ext>
            </a:extLst>
          </p:cNvPr>
          <p:cNvSpPr txBox="1"/>
          <p:nvPr/>
        </p:nvSpPr>
        <p:spPr>
          <a:xfrm>
            <a:off x="2228161" y="253584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My </a:t>
            </a:r>
            <a:r>
              <a:rPr lang="de-DE" dirty="0" err="1"/>
              <a:t>Application</a:t>
            </a:r>
            <a:endParaRPr lang="de-DE" dirty="0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E5848D06-723B-D738-4705-AFC0243D7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653" y="4421370"/>
            <a:ext cx="288277" cy="28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Gerade Verbindung mit Pfeil 19">
            <a:extLst>
              <a:ext uri="{FF2B5EF4-FFF2-40B4-BE49-F238E27FC236}">
                <a16:creationId xmlns:a16="http://schemas.microsoft.com/office/drawing/2014/main" id="{A5730ECA-5669-92C2-2DDB-0E5A6E380B4C}"/>
              </a:ext>
            </a:extLst>
          </p:cNvPr>
          <p:cNvCxnSpPr/>
          <p:nvPr/>
        </p:nvCxnSpPr>
        <p:spPr>
          <a:xfrm flipH="1">
            <a:off x="4937915" y="4507628"/>
            <a:ext cx="10526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6" descr="PIP for Python (Python PIP) - Python - telecomHall Forum">
            <a:extLst>
              <a:ext uri="{FF2B5EF4-FFF2-40B4-BE49-F238E27FC236}">
                <a16:creationId xmlns:a16="http://schemas.microsoft.com/office/drawing/2014/main" id="{6392A190-8BB4-D909-63E7-F783C9E3E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441" y="2184344"/>
            <a:ext cx="1072330" cy="107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Gerade Verbindung mit Pfeil 21">
            <a:extLst>
              <a:ext uri="{FF2B5EF4-FFF2-40B4-BE49-F238E27FC236}">
                <a16:creationId xmlns:a16="http://schemas.microsoft.com/office/drawing/2014/main" id="{FCBAF78C-F0FF-04C7-910A-1835A0A1A81B}"/>
              </a:ext>
            </a:extLst>
          </p:cNvPr>
          <p:cNvCxnSpPr>
            <a:stCxn id="16" idx="2"/>
            <a:endCxn id="8" idx="0"/>
          </p:cNvCxnSpPr>
          <p:nvPr/>
        </p:nvCxnSpPr>
        <p:spPr>
          <a:xfrm flipH="1">
            <a:off x="6558162" y="3256674"/>
            <a:ext cx="668444" cy="538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23">
            <a:extLst>
              <a:ext uri="{FF2B5EF4-FFF2-40B4-BE49-F238E27FC236}">
                <a16:creationId xmlns:a16="http://schemas.microsoft.com/office/drawing/2014/main" id="{1A50DFC8-0D83-7F3D-39CF-4BA6677FA4DF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7019930" y="4565508"/>
            <a:ext cx="251125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8" descr="APK file format symbol - Free interface icons">
            <a:extLst>
              <a:ext uri="{FF2B5EF4-FFF2-40B4-BE49-F238E27FC236}">
                <a16:creationId xmlns:a16="http://schemas.microsoft.com/office/drawing/2014/main" id="{71C949E7-5B09-DA36-3525-4FED9EE4B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937" y="4191101"/>
            <a:ext cx="762491" cy="76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hone Android Icons - Free SVG &amp; PNG Phone Android Images - Noun Project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180" y="230696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885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53C60B-2D54-E5C8-545F-491032BFB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AFC54F-C406-9DC9-9C50-20F2401E8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16</a:t>
            </a:fld>
            <a:endParaRPr lang="da-DK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0F81AB-1D47-4B07-6002-C53D4400F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</a:t>
            </a:r>
            <a:r>
              <a:rPr lang="de-DE" dirty="0" err="1"/>
              <a:t>resources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Kivy</a:t>
            </a:r>
            <a:r>
              <a:rPr lang="de-DE" dirty="0"/>
              <a:t> 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E5AEAC8-5720-49CA-1CA5-B56E8BEE8FB7}"/>
              </a:ext>
            </a:extLst>
          </p:cNvPr>
          <p:cNvSpPr txBox="1"/>
          <p:nvPr/>
        </p:nvSpPr>
        <p:spPr>
          <a:xfrm>
            <a:off x="723014" y="1485900"/>
            <a:ext cx="56925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Documentation</a:t>
            </a:r>
            <a:r>
              <a:rPr lang="de-DE" sz="2400" dirty="0"/>
              <a:t> in Absalon</a:t>
            </a:r>
          </a:p>
          <a:p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Also </a:t>
            </a:r>
            <a:r>
              <a:rPr lang="de-DE" sz="2400" dirty="0" err="1"/>
              <a:t>here</a:t>
            </a:r>
            <a:r>
              <a:rPr lang="de-DE" sz="2400" dirty="0"/>
              <a:t>: https://kivy.org/doc/stable/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94263" y="4270917"/>
            <a:ext cx="58320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 smtClean="0"/>
              <a:t>Thanks for Today!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3150393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EF2CFB-ECC8-9A4D-A782-FCCDE66A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Kivy Tutorial: Your first App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46AC763-13A3-EC4B-B3E6-60592F670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2" y="1844072"/>
            <a:ext cx="11012488" cy="4675188"/>
          </a:xfrm>
        </p:spPr>
        <p:txBody>
          <a:bodyPr/>
          <a:lstStyle/>
          <a:p>
            <a:r>
              <a:rPr lang="en-US" dirty="0">
                <a:effectLst/>
                <a:latin typeface="Segoe UI Web (West European)"/>
              </a:rPr>
              <a:t>A small reactive program, with input and output (Hello Thomas!)</a:t>
            </a:r>
          </a:p>
          <a:p>
            <a:endParaRPr lang="da-DK" dirty="0"/>
          </a:p>
          <a:p>
            <a:r>
              <a:rPr lang="en-US" dirty="0">
                <a:effectLst/>
                <a:latin typeface="Segoe UI Web (West European)"/>
              </a:rPr>
              <a:t>Developed in Python, packaged so that it can be run as standalone application on MacOS, Linux, Windows, iOS, Android</a:t>
            </a:r>
            <a:endParaRPr lang="da-DK" dirty="0"/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pPr marL="0" indent="0">
              <a:buNone/>
            </a:pPr>
            <a:endParaRPr lang="da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9B64A237-7640-BB42-BE2D-A7A3B6282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178A2B30-C453-C246-964D-F7F4DF13E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3419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522A79-8007-0546-97C4-909523AD6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Development in Python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7017111-C8E2-9D4B-85F1-6BD8DF0E0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635125"/>
            <a:ext cx="11012488" cy="73611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Python is an interpreted language.</a:t>
            </a:r>
            <a:endParaRPr lang="da-DK" dirty="0"/>
          </a:p>
          <a:p>
            <a:endParaRPr lang="da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816A1A7-C833-2A4B-9BBD-F7078B38A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2C5E8469-36E4-5D49-B812-3354B7643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</a:t>
            </a:fld>
            <a:endParaRPr lang="da-DK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BDCEAD94-0125-194F-9481-2058A69DC42A}"/>
              </a:ext>
            </a:extLst>
          </p:cNvPr>
          <p:cNvSpPr/>
          <p:nvPr/>
        </p:nvSpPr>
        <p:spPr>
          <a:xfrm>
            <a:off x="1735810" y="2867186"/>
            <a:ext cx="1611824" cy="836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Program source code</a:t>
            </a:r>
          </a:p>
        </p:txBody>
      </p:sp>
      <p:sp>
        <p:nvSpPr>
          <p:cNvPr id="7" name="Kube 6">
            <a:extLst>
              <a:ext uri="{FF2B5EF4-FFF2-40B4-BE49-F238E27FC236}">
                <a16:creationId xmlns:a16="http://schemas.microsoft.com/office/drawing/2014/main" id="{524D99AA-5CE6-704B-8700-E6826EF83DC8}"/>
              </a:ext>
            </a:extLst>
          </p:cNvPr>
          <p:cNvSpPr/>
          <p:nvPr/>
        </p:nvSpPr>
        <p:spPr>
          <a:xfrm>
            <a:off x="4757979" y="2750948"/>
            <a:ext cx="2417736" cy="106938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Interpreter</a:t>
            </a:r>
          </a:p>
        </p:txBody>
      </p:sp>
      <p:sp>
        <p:nvSpPr>
          <p:cNvPr id="8" name="Højrepil 7">
            <a:extLst>
              <a:ext uri="{FF2B5EF4-FFF2-40B4-BE49-F238E27FC236}">
                <a16:creationId xmlns:a16="http://schemas.microsoft.com/office/drawing/2014/main" id="{C579D007-8AA8-6E47-85D9-EE80B5D2C775}"/>
              </a:ext>
            </a:extLst>
          </p:cNvPr>
          <p:cNvSpPr/>
          <p:nvPr/>
        </p:nvSpPr>
        <p:spPr>
          <a:xfrm>
            <a:off x="3797085" y="3285639"/>
            <a:ext cx="495946" cy="309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Facet 8">
            <a:extLst>
              <a:ext uri="{FF2B5EF4-FFF2-40B4-BE49-F238E27FC236}">
                <a16:creationId xmlns:a16="http://schemas.microsoft.com/office/drawing/2014/main" id="{3EC50F02-AF50-5D4E-88AC-CBF0E6539905}"/>
              </a:ext>
            </a:extLst>
          </p:cNvPr>
          <p:cNvSpPr/>
          <p:nvPr/>
        </p:nvSpPr>
        <p:spPr>
          <a:xfrm>
            <a:off x="8353586" y="2003183"/>
            <a:ext cx="2790501" cy="2413834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Output on screen</a:t>
            </a:r>
          </a:p>
        </p:txBody>
      </p:sp>
      <p:sp>
        <p:nvSpPr>
          <p:cNvPr id="11" name="Ligebenet trapez 10">
            <a:extLst>
              <a:ext uri="{FF2B5EF4-FFF2-40B4-BE49-F238E27FC236}">
                <a16:creationId xmlns:a16="http://schemas.microsoft.com/office/drawing/2014/main" id="{46144067-386B-E141-A6FC-83459F85C5F1}"/>
              </a:ext>
            </a:extLst>
          </p:cNvPr>
          <p:cNvSpPr/>
          <p:nvPr/>
        </p:nvSpPr>
        <p:spPr>
          <a:xfrm>
            <a:off x="8353586" y="4719181"/>
            <a:ext cx="2747017" cy="113137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Keyboard input (or tap screen)</a:t>
            </a:r>
            <a:endParaRPr lang="da-DK" dirty="0"/>
          </a:p>
        </p:txBody>
      </p:sp>
      <p:sp>
        <p:nvSpPr>
          <p:cNvPr id="12" name="Tekstfelt 11">
            <a:extLst>
              <a:ext uri="{FF2B5EF4-FFF2-40B4-BE49-F238E27FC236}">
                <a16:creationId xmlns:a16="http://schemas.microsoft.com/office/drawing/2014/main" id="{48ADDD7F-F78E-8E48-AE5E-501B0F297FD7}"/>
              </a:ext>
            </a:extLst>
          </p:cNvPr>
          <p:cNvSpPr txBox="1"/>
          <p:nvPr/>
        </p:nvSpPr>
        <p:spPr>
          <a:xfrm>
            <a:off x="446957" y="5850557"/>
            <a:ext cx="778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means that if we have the source code and interpreter on our platform
we can execute a Python program.</a:t>
            </a:r>
            <a:endParaRPr lang="da-DK" dirty="0"/>
          </a:p>
        </p:txBody>
      </p:sp>
      <p:cxnSp>
        <p:nvCxnSpPr>
          <p:cNvPr id="14" name="Lige pilforbindelse 13">
            <a:extLst>
              <a:ext uri="{FF2B5EF4-FFF2-40B4-BE49-F238E27FC236}">
                <a16:creationId xmlns:a16="http://schemas.microsoft.com/office/drawing/2014/main" id="{0963AFE4-CA34-C242-9297-9DADE626F60F}"/>
              </a:ext>
            </a:extLst>
          </p:cNvPr>
          <p:cNvCxnSpPr>
            <a:stCxn id="7" idx="5"/>
          </p:cNvCxnSpPr>
          <p:nvPr/>
        </p:nvCxnSpPr>
        <p:spPr>
          <a:xfrm>
            <a:off x="7175715" y="3151967"/>
            <a:ext cx="1317356" cy="58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Lige pilforbindelse 15">
            <a:extLst>
              <a:ext uri="{FF2B5EF4-FFF2-40B4-BE49-F238E27FC236}">
                <a16:creationId xmlns:a16="http://schemas.microsoft.com/office/drawing/2014/main" id="{166D765D-A994-104E-B5FE-C9CC43735123}"/>
              </a:ext>
            </a:extLst>
          </p:cNvPr>
          <p:cNvCxnSpPr>
            <a:cxnSpLocks/>
            <a:stCxn id="11" idx="1"/>
            <a:endCxn id="7" idx="5"/>
          </p:cNvCxnSpPr>
          <p:nvPr/>
        </p:nvCxnSpPr>
        <p:spPr>
          <a:xfrm flipH="1" flipV="1">
            <a:off x="7175715" y="3151967"/>
            <a:ext cx="1319293" cy="2132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ky 17">
            <a:extLst>
              <a:ext uri="{FF2B5EF4-FFF2-40B4-BE49-F238E27FC236}">
                <a16:creationId xmlns:a16="http://schemas.microsoft.com/office/drawing/2014/main" id="{9A578375-CE53-8243-BFAF-542D17F470C8}"/>
              </a:ext>
            </a:extLst>
          </p:cNvPr>
          <p:cNvSpPr/>
          <p:nvPr/>
        </p:nvSpPr>
        <p:spPr>
          <a:xfrm>
            <a:off x="8036411" y="702146"/>
            <a:ext cx="2859438" cy="101441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Input/Output
for networking</a:t>
            </a:r>
          </a:p>
        </p:txBody>
      </p:sp>
      <p:cxnSp>
        <p:nvCxnSpPr>
          <p:cNvPr id="20" name="Lige pilforbindelse 19">
            <a:extLst>
              <a:ext uri="{FF2B5EF4-FFF2-40B4-BE49-F238E27FC236}">
                <a16:creationId xmlns:a16="http://schemas.microsoft.com/office/drawing/2014/main" id="{7E5AF4C0-B393-4547-9D38-B1096919CA17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6447835" y="1209352"/>
            <a:ext cx="1597446" cy="16056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ktangel 23">
            <a:extLst>
              <a:ext uri="{FF2B5EF4-FFF2-40B4-BE49-F238E27FC236}">
                <a16:creationId xmlns:a16="http://schemas.microsoft.com/office/drawing/2014/main" id="{1B43F039-9118-D141-9524-842FF7DEB0D4}"/>
              </a:ext>
            </a:extLst>
          </p:cNvPr>
          <p:cNvSpPr/>
          <p:nvPr/>
        </p:nvSpPr>
        <p:spPr>
          <a:xfrm>
            <a:off x="1735810" y="4135420"/>
            <a:ext cx="1611824" cy="1361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Required resources (modules, images, etc)</a:t>
            </a:r>
          </a:p>
        </p:txBody>
      </p:sp>
      <p:sp>
        <p:nvSpPr>
          <p:cNvPr id="25" name="Højrepil 24">
            <a:extLst>
              <a:ext uri="{FF2B5EF4-FFF2-40B4-BE49-F238E27FC236}">
                <a16:creationId xmlns:a16="http://schemas.microsoft.com/office/drawing/2014/main" id="{DD654472-919B-BF47-BEA0-EB0278B8BC82}"/>
              </a:ext>
            </a:extLst>
          </p:cNvPr>
          <p:cNvSpPr/>
          <p:nvPr/>
        </p:nvSpPr>
        <p:spPr>
          <a:xfrm rot="19234277">
            <a:off x="3810089" y="4448013"/>
            <a:ext cx="495946" cy="309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6484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522A79-8007-0546-97C4-909523AD6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Development in Python– Kivy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7017111-C8E2-9D4B-85F1-6BD8DF0E0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635125"/>
            <a:ext cx="11012488" cy="73611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With </a:t>
            </a:r>
            <a:r>
              <a:rPr lang="en-US" dirty="0" err="1"/>
              <a:t>Kivy</a:t>
            </a:r>
            <a:r>
              <a:rPr lang="en-US" dirty="0"/>
              <a:t> we can translate a Python program     into native code for a specific platform.</a:t>
            </a:r>
            <a:endParaRPr lang="da-DK" dirty="0"/>
          </a:p>
          <a:p>
            <a:endParaRPr lang="da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816A1A7-C833-2A4B-9BBD-F7078B38A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2C5E8469-36E4-5D49-B812-3354B7643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</a:t>
            </a:fld>
            <a:endParaRPr lang="da-DK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BDCEAD94-0125-194F-9481-2058A69DC42A}"/>
              </a:ext>
            </a:extLst>
          </p:cNvPr>
          <p:cNvSpPr/>
          <p:nvPr/>
        </p:nvSpPr>
        <p:spPr>
          <a:xfrm>
            <a:off x="385578" y="2882682"/>
            <a:ext cx="1611824" cy="836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Program source code</a:t>
            </a:r>
          </a:p>
        </p:txBody>
      </p:sp>
      <p:sp>
        <p:nvSpPr>
          <p:cNvPr id="7" name="Kube 6">
            <a:extLst>
              <a:ext uri="{FF2B5EF4-FFF2-40B4-BE49-F238E27FC236}">
                <a16:creationId xmlns:a16="http://schemas.microsoft.com/office/drawing/2014/main" id="{524D99AA-5CE6-704B-8700-E6826EF83DC8}"/>
              </a:ext>
            </a:extLst>
          </p:cNvPr>
          <p:cNvSpPr/>
          <p:nvPr/>
        </p:nvSpPr>
        <p:spPr>
          <a:xfrm>
            <a:off x="4606563" y="2750948"/>
            <a:ext cx="2569152" cy="106938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Native application for your OS</a:t>
            </a:r>
            <a:endParaRPr lang="da-DK" dirty="0"/>
          </a:p>
        </p:txBody>
      </p:sp>
      <p:sp>
        <p:nvSpPr>
          <p:cNvPr id="8" name="Højrepil 7">
            <a:extLst>
              <a:ext uri="{FF2B5EF4-FFF2-40B4-BE49-F238E27FC236}">
                <a16:creationId xmlns:a16="http://schemas.microsoft.com/office/drawing/2014/main" id="{C579D007-8AA8-6E47-85D9-EE80B5D2C775}"/>
              </a:ext>
            </a:extLst>
          </p:cNvPr>
          <p:cNvSpPr/>
          <p:nvPr/>
        </p:nvSpPr>
        <p:spPr>
          <a:xfrm>
            <a:off x="4131471" y="3210100"/>
            <a:ext cx="314661" cy="328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Facet 8">
            <a:extLst>
              <a:ext uri="{FF2B5EF4-FFF2-40B4-BE49-F238E27FC236}">
                <a16:creationId xmlns:a16="http://schemas.microsoft.com/office/drawing/2014/main" id="{3EC50F02-AF50-5D4E-88AC-CBF0E6539905}"/>
              </a:ext>
            </a:extLst>
          </p:cNvPr>
          <p:cNvSpPr/>
          <p:nvPr/>
        </p:nvSpPr>
        <p:spPr>
          <a:xfrm>
            <a:off x="8353586" y="2003183"/>
            <a:ext cx="2790501" cy="2413834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Output on screen</a:t>
            </a:r>
          </a:p>
        </p:txBody>
      </p:sp>
      <p:sp>
        <p:nvSpPr>
          <p:cNvPr id="11" name="Ligebenet trapez 10">
            <a:extLst>
              <a:ext uri="{FF2B5EF4-FFF2-40B4-BE49-F238E27FC236}">
                <a16:creationId xmlns:a16="http://schemas.microsoft.com/office/drawing/2014/main" id="{46144067-386B-E141-A6FC-83459F85C5F1}"/>
              </a:ext>
            </a:extLst>
          </p:cNvPr>
          <p:cNvSpPr/>
          <p:nvPr/>
        </p:nvSpPr>
        <p:spPr>
          <a:xfrm>
            <a:off x="8353586" y="4719181"/>
            <a:ext cx="2747017" cy="113137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Keyboard input (or tap screen)</a:t>
            </a:r>
            <a:endParaRPr lang="da-DK" dirty="0"/>
          </a:p>
        </p:txBody>
      </p:sp>
      <p:cxnSp>
        <p:nvCxnSpPr>
          <p:cNvPr id="14" name="Lige pilforbindelse 13">
            <a:extLst>
              <a:ext uri="{FF2B5EF4-FFF2-40B4-BE49-F238E27FC236}">
                <a16:creationId xmlns:a16="http://schemas.microsoft.com/office/drawing/2014/main" id="{0963AFE4-CA34-C242-9297-9DADE626F60F}"/>
              </a:ext>
            </a:extLst>
          </p:cNvPr>
          <p:cNvCxnSpPr>
            <a:cxnSpLocks/>
            <a:stCxn id="7" idx="5"/>
          </p:cNvCxnSpPr>
          <p:nvPr/>
        </p:nvCxnSpPr>
        <p:spPr>
          <a:xfrm>
            <a:off x="7175715" y="3151967"/>
            <a:ext cx="1317356" cy="58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Lige pilforbindelse 15">
            <a:extLst>
              <a:ext uri="{FF2B5EF4-FFF2-40B4-BE49-F238E27FC236}">
                <a16:creationId xmlns:a16="http://schemas.microsoft.com/office/drawing/2014/main" id="{166D765D-A994-104E-B5FE-C9CC43735123}"/>
              </a:ext>
            </a:extLst>
          </p:cNvPr>
          <p:cNvCxnSpPr>
            <a:cxnSpLocks/>
            <a:stCxn id="11" idx="1"/>
            <a:endCxn id="7" idx="5"/>
          </p:cNvCxnSpPr>
          <p:nvPr/>
        </p:nvCxnSpPr>
        <p:spPr>
          <a:xfrm flipH="1" flipV="1">
            <a:off x="7175715" y="3151967"/>
            <a:ext cx="1319293" cy="2132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Lige pilforbindelse 19">
            <a:extLst>
              <a:ext uri="{FF2B5EF4-FFF2-40B4-BE49-F238E27FC236}">
                <a16:creationId xmlns:a16="http://schemas.microsoft.com/office/drawing/2014/main" id="{7E5AF4C0-B393-4547-9D38-B1096919CA17}"/>
              </a:ext>
            </a:extLst>
          </p:cNvPr>
          <p:cNvCxnSpPr>
            <a:cxnSpLocks/>
          </p:cNvCxnSpPr>
          <p:nvPr/>
        </p:nvCxnSpPr>
        <p:spPr>
          <a:xfrm flipV="1">
            <a:off x="6245817" y="1127920"/>
            <a:ext cx="1596314" cy="16056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ktangel 21">
            <a:extLst>
              <a:ext uri="{FF2B5EF4-FFF2-40B4-BE49-F238E27FC236}">
                <a16:creationId xmlns:a16="http://schemas.microsoft.com/office/drawing/2014/main" id="{80521F5B-077F-BC44-9BD1-3DB0B92EA515}"/>
              </a:ext>
            </a:extLst>
          </p:cNvPr>
          <p:cNvSpPr/>
          <p:nvPr/>
        </p:nvSpPr>
        <p:spPr>
          <a:xfrm>
            <a:off x="352702" y="4187368"/>
            <a:ext cx="1611824" cy="1361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Required resources (names of modules, images, </a:t>
            </a:r>
            <a:r>
              <a:rPr lang="en-US" dirty="0" err="1"/>
              <a:t>etc</a:t>
            </a:r>
            <a:r>
              <a:rPr lang="en-US" dirty="0"/>
              <a:t>)</a:t>
            </a:r>
            <a:endParaRPr lang="da-DK" dirty="0"/>
          </a:p>
        </p:txBody>
      </p:sp>
      <p:sp>
        <p:nvSpPr>
          <p:cNvPr id="23" name="Højrepil 22">
            <a:extLst>
              <a:ext uri="{FF2B5EF4-FFF2-40B4-BE49-F238E27FC236}">
                <a16:creationId xmlns:a16="http://schemas.microsoft.com/office/drawing/2014/main" id="{561708E8-5AD8-B34A-88FD-A7E2D77FE58F}"/>
              </a:ext>
            </a:extLst>
          </p:cNvPr>
          <p:cNvSpPr/>
          <p:nvPr/>
        </p:nvSpPr>
        <p:spPr>
          <a:xfrm>
            <a:off x="2090391" y="3239145"/>
            <a:ext cx="495946" cy="309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Højrepil 23">
            <a:extLst>
              <a:ext uri="{FF2B5EF4-FFF2-40B4-BE49-F238E27FC236}">
                <a16:creationId xmlns:a16="http://schemas.microsoft.com/office/drawing/2014/main" id="{10F25E71-DDA9-B24B-ABD7-C114F0F06FAD}"/>
              </a:ext>
            </a:extLst>
          </p:cNvPr>
          <p:cNvSpPr/>
          <p:nvPr/>
        </p:nvSpPr>
        <p:spPr>
          <a:xfrm rot="19197029">
            <a:off x="2099086" y="4160435"/>
            <a:ext cx="495946" cy="309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6" name="Sky 25">
            <a:extLst>
              <a:ext uri="{FF2B5EF4-FFF2-40B4-BE49-F238E27FC236}">
                <a16:creationId xmlns:a16="http://schemas.microsoft.com/office/drawing/2014/main" id="{29C7EDD2-0818-D543-AD20-02259BD6069A}"/>
              </a:ext>
            </a:extLst>
          </p:cNvPr>
          <p:cNvSpPr/>
          <p:nvPr/>
        </p:nvSpPr>
        <p:spPr>
          <a:xfrm>
            <a:off x="7834393" y="620714"/>
            <a:ext cx="2859438" cy="101441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Input/Output
for networking</a:t>
            </a:r>
          </a:p>
        </p:txBody>
      </p:sp>
      <p:sp>
        <p:nvSpPr>
          <p:cNvPr id="29" name="Kube 28">
            <a:extLst>
              <a:ext uri="{FF2B5EF4-FFF2-40B4-BE49-F238E27FC236}">
                <a16:creationId xmlns:a16="http://schemas.microsoft.com/office/drawing/2014/main" id="{59D901C2-DC57-234D-971D-5A34B7A70167}"/>
              </a:ext>
            </a:extLst>
          </p:cNvPr>
          <p:cNvSpPr/>
          <p:nvPr/>
        </p:nvSpPr>
        <p:spPr>
          <a:xfrm>
            <a:off x="2188826" y="4382460"/>
            <a:ext cx="2417736" cy="106938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Interpreter</a:t>
            </a:r>
          </a:p>
        </p:txBody>
      </p:sp>
      <p:sp>
        <p:nvSpPr>
          <p:cNvPr id="31" name="Højrepil 30">
            <a:extLst>
              <a:ext uri="{FF2B5EF4-FFF2-40B4-BE49-F238E27FC236}">
                <a16:creationId xmlns:a16="http://schemas.microsoft.com/office/drawing/2014/main" id="{C3C2E73E-3F59-BE4C-85FE-FC6E924958ED}"/>
              </a:ext>
            </a:extLst>
          </p:cNvPr>
          <p:cNvSpPr/>
          <p:nvPr/>
        </p:nvSpPr>
        <p:spPr>
          <a:xfrm rot="15920906">
            <a:off x="3229261" y="4014334"/>
            <a:ext cx="495946" cy="309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A8F104A-8410-6B40-6CB7-437CB42B0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430" y="3033622"/>
            <a:ext cx="914528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096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522A79-8007-0546-97C4-909523AD6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Some hints about developement 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816A1A7-C833-2A4B-9BBD-F7078B38A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2C5E8469-36E4-5D49-B812-3354B7643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5</a:t>
            </a:fld>
            <a:endParaRPr lang="da-DK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619B34C-8A39-9A7F-32A2-5DDA9525FB89}"/>
              </a:ext>
            </a:extLst>
          </p:cNvPr>
          <p:cNvSpPr txBox="1"/>
          <p:nvPr/>
        </p:nvSpPr>
        <p:spPr>
          <a:xfrm>
            <a:off x="588963" y="1850205"/>
            <a:ext cx="630759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recommend</a:t>
            </a:r>
            <a:r>
              <a:rPr lang="de-DE" dirty="0"/>
              <a:t> </a:t>
            </a:r>
            <a:r>
              <a:rPr lang="de-DE" dirty="0" err="1"/>
              <a:t>PyCharm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developement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: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Importing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external </a:t>
            </a:r>
            <a:r>
              <a:rPr lang="de-DE" dirty="0" err="1"/>
              <a:t>modules</a:t>
            </a:r>
            <a:r>
              <a:rPr lang="de-DE" dirty="0"/>
              <a:t> </a:t>
            </a:r>
            <a:r>
              <a:rPr lang="de-DE" dirty="0" err="1"/>
              <a:t>done</a:t>
            </a:r>
            <a:r>
              <a:rPr lang="de-DE" dirty="0"/>
              <a:t> </a:t>
            </a:r>
            <a:r>
              <a:rPr lang="de-DE" dirty="0" err="1"/>
              <a:t>automatically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Sets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Kivy</a:t>
            </a:r>
            <a:r>
              <a:rPr lang="de-DE" dirty="0"/>
              <a:t> </a:t>
            </a:r>
            <a:r>
              <a:rPr lang="de-DE" dirty="0" err="1"/>
              <a:t>automatically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Free Ultimate </a:t>
            </a:r>
            <a:r>
              <a:rPr lang="de-DE" dirty="0" err="1"/>
              <a:t>access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students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login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student</a:t>
            </a:r>
            <a:r>
              <a:rPr lang="de-DE" dirty="0"/>
              <a:t> E-Mail </a:t>
            </a:r>
            <a:r>
              <a:rPr lang="de-DE" dirty="0" err="1"/>
              <a:t>address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Great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coding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dirty="0"/>
              <a:t>Also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environments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provide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, but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manual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performed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1026" name="Picture 2" descr="PyCharm – Wikipedia">
            <a:extLst>
              <a:ext uri="{FF2B5EF4-FFF2-40B4-BE49-F238E27FC236}">
                <a16:creationId xmlns:a16="http://schemas.microsoft.com/office/drawing/2014/main" id="{7AFF323E-F044-39D0-33EA-5E20DA1DB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4269" y="1844072"/>
            <a:ext cx="1858926" cy="185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D84DBB5-7E55-FF88-83EF-1B1FF3AD03F7}"/>
              </a:ext>
            </a:extLst>
          </p:cNvPr>
          <p:cNvSpPr txBox="1"/>
          <p:nvPr/>
        </p:nvSpPr>
        <p:spPr>
          <a:xfrm>
            <a:off x="588963" y="1203321"/>
            <a:ext cx="4658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environment</a:t>
            </a:r>
            <a:r>
              <a:rPr lang="de-DE" sz="2400" dirty="0"/>
              <a:t> </a:t>
            </a:r>
            <a:r>
              <a:rPr lang="de-DE" sz="2400" dirty="0" err="1"/>
              <a:t>should</a:t>
            </a:r>
            <a:r>
              <a:rPr lang="de-DE" sz="2400" dirty="0"/>
              <a:t> I </a:t>
            </a:r>
            <a:r>
              <a:rPr lang="de-DE" sz="2400" dirty="0" err="1"/>
              <a:t>use</a:t>
            </a:r>
            <a:r>
              <a:rPr lang="de-DE" sz="2400" dirty="0"/>
              <a:t> ?</a:t>
            </a:r>
          </a:p>
        </p:txBody>
      </p:sp>
      <p:pic>
        <p:nvPicPr>
          <p:cNvPr id="1028" name="Picture 4" descr="Visual Studio Code - Wikiversity">
            <a:extLst>
              <a:ext uri="{FF2B5EF4-FFF2-40B4-BE49-F238E27FC236}">
                <a16:creationId xmlns:a16="http://schemas.microsoft.com/office/drawing/2014/main" id="{0BE6C5B0-D011-6955-0500-322605B05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645" y="5353831"/>
            <a:ext cx="1201479" cy="1201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99547BF7-9EBE-CFBF-4BAA-7ED1DAADC514}"/>
              </a:ext>
            </a:extLst>
          </p:cNvPr>
          <p:cNvSpPr txBox="1"/>
          <p:nvPr/>
        </p:nvSpPr>
        <p:spPr>
          <a:xfrm>
            <a:off x="588963" y="5772418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174140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1BBD46-1342-8D52-371B-E10EDDF8D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Starting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Kivy</a:t>
            </a:r>
            <a:r>
              <a:rPr lang="de-DE" dirty="0"/>
              <a:t> Project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B990695-CF71-8FB1-06E0-E685275A5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09E40A-280A-800A-7CA5-611411318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6</a:t>
            </a:fld>
            <a:endParaRPr lang="da-DK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D2FD046-0840-5A99-BA46-6DAB0F9C4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63" y="1383604"/>
            <a:ext cx="6185905" cy="5049078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29B78852-A1A3-D9C9-7055-F12C07E3E4B0}"/>
              </a:ext>
            </a:extLst>
          </p:cNvPr>
          <p:cNvSpPr/>
          <p:nvPr/>
        </p:nvSpPr>
        <p:spPr>
          <a:xfrm>
            <a:off x="2573079" y="2296633"/>
            <a:ext cx="3115340" cy="2647507"/>
          </a:xfrm>
          <a:prstGeom prst="rect">
            <a:avLst/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71EDDEB8-F621-AF0A-93AE-AD4F19C3F1A1}"/>
              </a:ext>
            </a:extLst>
          </p:cNvPr>
          <p:cNvSpPr/>
          <p:nvPr/>
        </p:nvSpPr>
        <p:spPr>
          <a:xfrm rot="14261333">
            <a:off x="4623672" y="2519436"/>
            <a:ext cx="1254642" cy="3668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5530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140AF3E5-B4DF-548A-AACA-D7DD03E02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63" y="1275208"/>
            <a:ext cx="6387923" cy="520587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71BBD46-1342-8D52-371B-E10EDDF8D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Starting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Kivy</a:t>
            </a:r>
            <a:r>
              <a:rPr lang="de-DE" dirty="0"/>
              <a:t> Project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B990695-CF71-8FB1-06E0-E685275A5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09E40A-280A-800A-7CA5-611411318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7</a:t>
            </a:fld>
            <a:endParaRPr lang="da-DK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71EDDEB8-F621-AF0A-93AE-AD4F19C3F1A1}"/>
              </a:ext>
            </a:extLst>
          </p:cNvPr>
          <p:cNvSpPr/>
          <p:nvPr/>
        </p:nvSpPr>
        <p:spPr>
          <a:xfrm rot="10390012">
            <a:off x="5814521" y="1558140"/>
            <a:ext cx="1254642" cy="3668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4379CD4-861D-8165-B3BD-4A64CD80C45F}"/>
              </a:ext>
            </a:extLst>
          </p:cNvPr>
          <p:cNvSpPr txBox="1"/>
          <p:nvPr/>
        </p:nvSpPr>
        <p:spPr>
          <a:xfrm>
            <a:off x="7166344" y="1474740"/>
            <a:ext cx="2911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Application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Leave</a:t>
            </a:r>
            <a:r>
              <a:rPr lang="de-DE" dirty="0"/>
              <a:t> </a:t>
            </a:r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201A19E2-AD9B-3B5C-5A19-8838AA5911C8}"/>
              </a:ext>
            </a:extLst>
          </p:cNvPr>
          <p:cNvSpPr/>
          <p:nvPr/>
        </p:nvSpPr>
        <p:spPr>
          <a:xfrm rot="8844188">
            <a:off x="5911708" y="5561399"/>
            <a:ext cx="1254642" cy="3668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412FE5D-98C2-7F5A-08FE-2C315D2BA73C}"/>
              </a:ext>
            </a:extLst>
          </p:cNvPr>
          <p:cNvSpPr txBox="1"/>
          <p:nvPr/>
        </p:nvSpPr>
        <p:spPr>
          <a:xfrm>
            <a:off x="7086530" y="5067670"/>
            <a:ext cx="1525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click</a:t>
            </a:r>
            <a:r>
              <a:rPr lang="de-DE" dirty="0"/>
              <a:t> </a:t>
            </a:r>
            <a:r>
              <a:rPr lang="de-DE" dirty="0" err="1"/>
              <a:t>create</a:t>
            </a:r>
            <a:endParaRPr lang="de-DE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13346CDA-682C-7012-7228-85B01C7A4ED1}"/>
              </a:ext>
            </a:extLst>
          </p:cNvPr>
          <p:cNvSpPr/>
          <p:nvPr/>
        </p:nvSpPr>
        <p:spPr>
          <a:xfrm>
            <a:off x="4572000" y="1637414"/>
            <a:ext cx="1225154" cy="36088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1845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1BBD46-1342-8D52-371B-E10EDDF8D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Starting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Kivy</a:t>
            </a:r>
            <a:r>
              <a:rPr lang="de-DE" dirty="0"/>
              <a:t> Project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B990695-CF71-8FB1-06E0-E685275A5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09E40A-280A-800A-7CA5-611411318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8</a:t>
            </a:fld>
            <a:endParaRPr lang="da-DK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80851BF-4C1E-9FF2-CC7C-C5D556C61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04" y="1161821"/>
            <a:ext cx="5093890" cy="5462261"/>
          </a:xfrm>
          <a:prstGeom prst="rect">
            <a:avLst/>
          </a:prstGeom>
        </p:spPr>
      </p:pic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5E3DB2AC-9AE9-FD90-9595-32F5DF9FFDDD}"/>
              </a:ext>
            </a:extLst>
          </p:cNvPr>
          <p:cNvSpPr/>
          <p:nvPr/>
        </p:nvSpPr>
        <p:spPr>
          <a:xfrm rot="10390012">
            <a:off x="2592590" y="1039312"/>
            <a:ext cx="4322637" cy="3668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A053D9B-BC1E-5775-ABB8-67BF11F751B7}"/>
              </a:ext>
            </a:extLst>
          </p:cNvPr>
          <p:cNvSpPr/>
          <p:nvPr/>
        </p:nvSpPr>
        <p:spPr>
          <a:xfrm>
            <a:off x="1127051" y="1265274"/>
            <a:ext cx="1371600" cy="39670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FEF97E7-4617-8ECB-E688-52D611A0148E}"/>
              </a:ext>
            </a:extLst>
          </p:cNvPr>
          <p:cNvSpPr txBox="1"/>
          <p:nvPr/>
        </p:nvSpPr>
        <p:spPr>
          <a:xfrm>
            <a:off x="6884137" y="783465"/>
            <a:ext cx="530786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Type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import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Kivy</a:t>
            </a:r>
            <a:r>
              <a:rPr lang="de-DE" dirty="0"/>
              <a:t> Apps,</a:t>
            </a:r>
          </a:p>
          <a:p>
            <a:endParaRPr lang="de-DE" dirty="0"/>
          </a:p>
          <a:p>
            <a:r>
              <a:rPr lang="de-DE" dirty="0" err="1"/>
              <a:t>hover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and </a:t>
            </a:r>
            <a:r>
              <a:rPr lang="de-DE" dirty="0" err="1"/>
              <a:t>click</a:t>
            </a:r>
            <a:r>
              <a:rPr lang="de-DE" dirty="0"/>
              <a:t> „</a:t>
            </a: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kivy</a:t>
            </a:r>
            <a:r>
              <a:rPr lang="de-DE" dirty="0"/>
              <a:t>“</a:t>
            </a:r>
            <a:br>
              <a:rPr lang="de-DE" dirty="0"/>
            </a:b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alternatively</a:t>
            </a:r>
            <a:r>
              <a:rPr lang="de-DE" dirty="0"/>
              <a:t> </a:t>
            </a:r>
            <a:r>
              <a:rPr lang="de-DE" dirty="0" err="1"/>
              <a:t>click</a:t>
            </a:r>
            <a:r>
              <a:rPr lang="de-DE" dirty="0"/>
              <a:t> </a:t>
            </a:r>
            <a:r>
              <a:rPr lang="de-DE" dirty="0" err="1"/>
              <a:t>Alt+Enter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hovering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/>
              <a:t>kivy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4046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319B76-B2AF-2C3E-5967-5E07B0B2E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52D36C2-E3C7-9CDD-2E98-4E21465E1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9</a:t>
            </a:fld>
            <a:endParaRPr lang="da-DK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885DC21-2FDE-12A8-E379-5D42E96FC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3681"/>
            <a:ext cx="5973009" cy="4210638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5CE6A98F-EB3E-BDB8-E4B5-ABA0512BF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r>
              <a:rPr lang="de-DE" dirty="0" err="1"/>
              <a:t>Starting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Kivy</a:t>
            </a:r>
            <a:r>
              <a:rPr lang="de-DE" dirty="0"/>
              <a:t> Project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5CFEDD9-3C2E-BB43-A5AC-833F2E237C3D}"/>
              </a:ext>
            </a:extLst>
          </p:cNvPr>
          <p:cNvSpPr txBox="1"/>
          <p:nvPr/>
        </p:nvSpPr>
        <p:spPr>
          <a:xfrm>
            <a:off x="6522309" y="2828835"/>
            <a:ext cx="46217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interpreter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,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won‘t</a:t>
            </a:r>
            <a:r>
              <a:rPr lang="de-DE" dirty="0"/>
              <a:t> </a:t>
            </a:r>
            <a:r>
              <a:rPr lang="de-DE" dirty="0" err="1"/>
              <a:t>work</a:t>
            </a:r>
            <a:endParaRPr lang="de-DE" dirty="0"/>
          </a:p>
          <a:p>
            <a:endParaRPr lang="de-DE" dirty="0"/>
          </a:p>
          <a:p>
            <a:r>
              <a:rPr lang="de-DE" dirty="0"/>
              <a:t>Solution: Set an </a:t>
            </a:r>
            <a:r>
              <a:rPr lang="de-DE" dirty="0" err="1"/>
              <a:t>interpreter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corner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environment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856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DK_fuld.potx" id="{60E0EC36-883E-44E8-9950-4576E5703A74}" vid="{4677909B-C992-40AE-90DB-042763996D01}"/>
    </a:ext>
  </a:extLst>
</a:theme>
</file>

<file path=ppt/theme/theme2.xml><?xml version="1.0" encoding="utf-8"?>
<a:theme xmlns:a="http://schemas.openxmlformats.org/drawingml/2006/main" name="1_Brugerdefineret design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 template.potm" id="{4BE6AEAE-B46D-4E07-AF12-26846D644608}" vid="{E0D0E049-F226-4DF9-B436-8654123BE800}"/>
    </a:ext>
  </a:extLst>
</a:theme>
</file>

<file path=ppt/theme/theme3.xml><?xml version="1.0" encoding="utf-8"?>
<a:theme xmlns:a="http://schemas.openxmlformats.org/drawingml/2006/main" name="2_Brugerdefineret design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 template.potm" id="{4BE6AEAE-B46D-4E07-AF12-26846D644608}" vid="{E0D0E049-F226-4DF9-B436-8654123BE80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16x9_DK_fuld</Template>
  <TotalTime>0</TotalTime>
  <Words>604</Words>
  <Application>Microsoft Office PowerPoint</Application>
  <PresentationFormat>Widescreen</PresentationFormat>
  <Paragraphs>152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Calibri</vt:lpstr>
      <vt:lpstr>Calibri Light</vt:lpstr>
      <vt:lpstr>Microsoft New Tai Lue</vt:lpstr>
      <vt:lpstr>Segoe UI Web (West European)</vt:lpstr>
      <vt:lpstr>Times New Roman</vt:lpstr>
      <vt:lpstr>Wingdings</vt:lpstr>
      <vt:lpstr>Brugerdefineret design</vt:lpstr>
      <vt:lpstr>1_Brugerdefineret design</vt:lpstr>
      <vt:lpstr>2_Brugerdefineret design</vt:lpstr>
      <vt:lpstr>PowerPoint Presentation</vt:lpstr>
      <vt:lpstr>Kivy Tutorial: Your first App</vt:lpstr>
      <vt:lpstr>Development in Python</vt:lpstr>
      <vt:lpstr>Development in Python– Kivy</vt:lpstr>
      <vt:lpstr>Some hints about developement </vt:lpstr>
      <vt:lpstr>Starting a new Kivy Project</vt:lpstr>
      <vt:lpstr>Starting a new Kivy Project</vt:lpstr>
      <vt:lpstr>Starting a new Kivy Project</vt:lpstr>
      <vt:lpstr>Starting a new Kivy Project</vt:lpstr>
      <vt:lpstr>How does it work to develop a kivy app ?</vt:lpstr>
      <vt:lpstr>Examples of Layouts</vt:lpstr>
      <vt:lpstr>Your first Kivy App</vt:lpstr>
      <vt:lpstr>Your first Kivy App</vt:lpstr>
      <vt:lpstr>A more advanced example</vt:lpstr>
      <vt:lpstr>Deploying your Application for arbitrary OS Systems</vt:lpstr>
      <vt:lpstr>Where to find resources about Kivy ?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140</cp:revision>
  <cp:lastPrinted>2022-11-30T01:10:19Z</cp:lastPrinted>
  <dcterms:created xsi:type="dcterms:W3CDTF">2020-03-30T09:10:47Z</dcterms:created>
  <dcterms:modified xsi:type="dcterms:W3CDTF">2023-11-22T12:13:02Z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</Properties>
</file>